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handoutMasterIdLst>
    <p:handoutMasterId r:id="rId15"/>
  </p:handoutMasterIdLst>
  <p:sldIdLst>
    <p:sldId id="258" r:id="rId2"/>
    <p:sldId id="257" r:id="rId3"/>
    <p:sldId id="259" r:id="rId4"/>
    <p:sldId id="261" r:id="rId5"/>
    <p:sldId id="272" r:id="rId6"/>
    <p:sldId id="270" r:id="rId7"/>
    <p:sldId id="271" r:id="rId8"/>
    <p:sldId id="260" r:id="rId9"/>
    <p:sldId id="268" r:id="rId10"/>
    <p:sldId id="262" r:id="rId11"/>
    <p:sldId id="265" r:id="rId12"/>
    <p:sldId id="266"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68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72" autoAdjust="0"/>
    <p:restoredTop sz="94660"/>
  </p:normalViewPr>
  <p:slideViewPr>
    <p:cSldViewPr>
      <p:cViewPr varScale="1">
        <p:scale>
          <a:sx n="103" d="100"/>
          <a:sy n="103" d="100"/>
        </p:scale>
        <p:origin x="-174"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188B3A2-D13A-48F1-86BF-F3C8679A67B0}" type="datetimeFigureOut">
              <a:rPr lang="tr-TR" smtClean="0"/>
              <a:t>03.12.2014</a:t>
            </a:fld>
            <a:endParaRPr lang="tr-T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159E25A-A9E1-4188-AFAD-056043411000}" type="slidenum">
              <a:rPr lang="tr-TR" smtClean="0"/>
              <a:t>‹#›</a:t>
            </a:fld>
            <a:endParaRPr lang="tr-TR"/>
          </a:p>
        </p:txBody>
      </p:sp>
    </p:spTree>
    <p:extLst>
      <p:ext uri="{BB962C8B-B14F-4D97-AF65-F5344CB8AC3E}">
        <p14:creationId xmlns:p14="http://schemas.microsoft.com/office/powerpoint/2010/main" val="157929881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58E8BB6-0BE4-40E2-80C8-A5F2E3900CAF}" type="datetimeFigureOut">
              <a:rPr lang="tr-TR" smtClean="0"/>
              <a:t>03.12.2014</a:t>
            </a:fld>
            <a:endParaRPr lang="tr-T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9BE5F99-98B7-4744-A538-AE2BBDAEFBC5}" type="slidenum">
              <a:rPr lang="tr-TR" smtClean="0"/>
              <a:t>‹#›</a:t>
            </a:fld>
            <a:endParaRPr lang="tr-TR"/>
          </a:p>
        </p:txBody>
      </p:sp>
    </p:spTree>
    <p:extLst>
      <p:ext uri="{BB962C8B-B14F-4D97-AF65-F5344CB8AC3E}">
        <p14:creationId xmlns:p14="http://schemas.microsoft.com/office/powerpoint/2010/main" val="72733354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
        <p:nvSpPr>
          <p:cNvPr id="4" name="Slide Number Placeholder 3"/>
          <p:cNvSpPr>
            <a:spLocks noGrp="1"/>
          </p:cNvSpPr>
          <p:nvPr>
            <p:ph type="sldNum" sz="quarter" idx="10"/>
          </p:nvPr>
        </p:nvSpPr>
        <p:spPr/>
        <p:txBody>
          <a:bodyPr/>
          <a:lstStyle/>
          <a:p>
            <a:fld id="{79BE5F99-98B7-4744-A538-AE2BBDAEFBC5}" type="slidenum">
              <a:rPr lang="tr-TR" smtClean="0"/>
              <a:t>1</a:t>
            </a:fld>
            <a:endParaRPr lang="tr-TR"/>
          </a:p>
        </p:txBody>
      </p:sp>
    </p:spTree>
    <p:extLst>
      <p:ext uri="{BB962C8B-B14F-4D97-AF65-F5344CB8AC3E}">
        <p14:creationId xmlns:p14="http://schemas.microsoft.com/office/powerpoint/2010/main" val="34952162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
        <p:nvSpPr>
          <p:cNvPr id="4" name="Slide Number Placeholder 3"/>
          <p:cNvSpPr>
            <a:spLocks noGrp="1"/>
          </p:cNvSpPr>
          <p:nvPr>
            <p:ph type="sldNum" sz="quarter" idx="10"/>
          </p:nvPr>
        </p:nvSpPr>
        <p:spPr/>
        <p:txBody>
          <a:bodyPr/>
          <a:lstStyle/>
          <a:p>
            <a:fld id="{79BE5F99-98B7-4744-A538-AE2BBDAEFBC5}" type="slidenum">
              <a:rPr lang="tr-TR" smtClean="0"/>
              <a:t>2</a:t>
            </a:fld>
            <a:endParaRPr lang="tr-TR"/>
          </a:p>
        </p:txBody>
      </p:sp>
    </p:spTree>
    <p:extLst>
      <p:ext uri="{BB962C8B-B14F-4D97-AF65-F5344CB8AC3E}">
        <p14:creationId xmlns:p14="http://schemas.microsoft.com/office/powerpoint/2010/main" val="18338692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79C1C998-6D04-4577-B1F5-2C12223ADBB9}" type="datetime1">
              <a:rPr lang="tr-TR" smtClean="0"/>
              <a:t>03.12.2014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A29C81E-DB07-49D9-93E0-7CE6D7723F7F}" type="slidenum">
              <a:rPr lang="tr-TR" smtClean="0"/>
              <a:t>‹#›</a:t>
            </a:fld>
            <a:endParaRPr lang="tr-TR"/>
          </a:p>
        </p:txBody>
      </p:sp>
    </p:spTree>
    <p:extLst>
      <p:ext uri="{BB962C8B-B14F-4D97-AF65-F5344CB8AC3E}">
        <p14:creationId xmlns:p14="http://schemas.microsoft.com/office/powerpoint/2010/main" val="195021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D8DB6816-5FA5-49B2-B74C-8836C0B24E68}" type="datetime1">
              <a:rPr lang="tr-TR" smtClean="0"/>
              <a:t>03.12.2014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A29C81E-DB07-49D9-93E0-7CE6D7723F7F}" type="slidenum">
              <a:rPr lang="tr-TR" smtClean="0"/>
              <a:t>‹#›</a:t>
            </a:fld>
            <a:endParaRPr lang="tr-TR"/>
          </a:p>
        </p:txBody>
      </p:sp>
    </p:spTree>
    <p:extLst>
      <p:ext uri="{BB962C8B-B14F-4D97-AF65-F5344CB8AC3E}">
        <p14:creationId xmlns:p14="http://schemas.microsoft.com/office/powerpoint/2010/main" val="28770431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CA26D6AA-BBBE-49DC-9846-7FC03DB6ED11}" type="datetime1">
              <a:rPr lang="tr-TR" smtClean="0"/>
              <a:t>03.12.2014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A29C81E-DB07-49D9-93E0-7CE6D7723F7F}" type="slidenum">
              <a:rPr lang="tr-TR" smtClean="0"/>
              <a:t>‹#›</a:t>
            </a:fld>
            <a:endParaRPr lang="tr-TR"/>
          </a:p>
        </p:txBody>
      </p:sp>
    </p:spTree>
    <p:extLst>
      <p:ext uri="{BB962C8B-B14F-4D97-AF65-F5344CB8AC3E}">
        <p14:creationId xmlns:p14="http://schemas.microsoft.com/office/powerpoint/2010/main" val="27327785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FA7281F7-B371-46F6-9482-705BC5B343B8}" type="datetime1">
              <a:rPr lang="tr-TR" smtClean="0"/>
              <a:t>03.12.2014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A29C81E-DB07-49D9-93E0-7CE6D7723F7F}" type="slidenum">
              <a:rPr lang="tr-TR" smtClean="0"/>
              <a:t>‹#›</a:t>
            </a:fld>
            <a:endParaRPr lang="tr-TR"/>
          </a:p>
        </p:txBody>
      </p:sp>
    </p:spTree>
    <p:extLst>
      <p:ext uri="{BB962C8B-B14F-4D97-AF65-F5344CB8AC3E}">
        <p14:creationId xmlns:p14="http://schemas.microsoft.com/office/powerpoint/2010/main" val="31154444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35510C1-F2AF-49D9-8E51-0EA3EB6DD87E}" type="datetime1">
              <a:rPr lang="tr-TR" smtClean="0"/>
              <a:t>03.12.2014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A29C81E-DB07-49D9-93E0-7CE6D7723F7F}" type="slidenum">
              <a:rPr lang="tr-TR" smtClean="0"/>
              <a:t>‹#›</a:t>
            </a:fld>
            <a:endParaRPr lang="tr-TR"/>
          </a:p>
        </p:txBody>
      </p:sp>
    </p:spTree>
    <p:extLst>
      <p:ext uri="{BB962C8B-B14F-4D97-AF65-F5344CB8AC3E}">
        <p14:creationId xmlns:p14="http://schemas.microsoft.com/office/powerpoint/2010/main" val="22115408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49894872-5125-4495-91DB-D20ADD37717F}" type="datetime1">
              <a:rPr lang="tr-TR" smtClean="0"/>
              <a:t>03.12.2014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A29C81E-DB07-49D9-93E0-7CE6D7723F7F}" type="slidenum">
              <a:rPr lang="tr-TR" smtClean="0"/>
              <a:t>‹#›</a:t>
            </a:fld>
            <a:endParaRPr lang="tr-TR"/>
          </a:p>
        </p:txBody>
      </p:sp>
    </p:spTree>
    <p:extLst>
      <p:ext uri="{BB962C8B-B14F-4D97-AF65-F5344CB8AC3E}">
        <p14:creationId xmlns:p14="http://schemas.microsoft.com/office/powerpoint/2010/main" val="2870745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677BCC02-8DCB-400B-B716-B5497002972F}" type="datetime1">
              <a:rPr lang="tr-TR" smtClean="0"/>
              <a:t>03.12.2014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A29C81E-DB07-49D9-93E0-7CE6D7723F7F}" type="slidenum">
              <a:rPr lang="tr-TR" smtClean="0"/>
              <a:t>‹#›</a:t>
            </a:fld>
            <a:endParaRPr lang="tr-TR"/>
          </a:p>
        </p:txBody>
      </p:sp>
    </p:spTree>
    <p:extLst>
      <p:ext uri="{BB962C8B-B14F-4D97-AF65-F5344CB8AC3E}">
        <p14:creationId xmlns:p14="http://schemas.microsoft.com/office/powerpoint/2010/main" val="28897319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AEBE4D21-3E64-4E72-8617-FEA2104812BA}" type="datetime1">
              <a:rPr lang="tr-TR" smtClean="0"/>
              <a:t>03.12.2014</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A29C81E-DB07-49D9-93E0-7CE6D7723F7F}" type="slidenum">
              <a:rPr lang="tr-TR" smtClean="0"/>
              <a:t>‹#›</a:t>
            </a:fld>
            <a:endParaRPr lang="tr-TR"/>
          </a:p>
        </p:txBody>
      </p:sp>
    </p:spTree>
    <p:extLst>
      <p:ext uri="{BB962C8B-B14F-4D97-AF65-F5344CB8AC3E}">
        <p14:creationId xmlns:p14="http://schemas.microsoft.com/office/powerpoint/2010/main" val="12562801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A1625E-8F29-4CA4-A0A5-214F70CD2BEF}" type="datetime1">
              <a:rPr lang="tr-TR" smtClean="0"/>
              <a:t>03.12.2014</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5A29C81E-DB07-49D9-93E0-7CE6D7723F7F}" type="slidenum">
              <a:rPr lang="tr-TR" smtClean="0"/>
              <a:t>‹#›</a:t>
            </a:fld>
            <a:endParaRPr lang="tr-TR"/>
          </a:p>
        </p:txBody>
      </p:sp>
    </p:spTree>
    <p:extLst>
      <p:ext uri="{BB962C8B-B14F-4D97-AF65-F5344CB8AC3E}">
        <p14:creationId xmlns:p14="http://schemas.microsoft.com/office/powerpoint/2010/main" val="25426791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CA2163D-4632-4941-84FF-2991F71CFA19}" type="datetime1">
              <a:rPr lang="tr-TR" smtClean="0"/>
              <a:t>03.12.2014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A29C81E-DB07-49D9-93E0-7CE6D7723F7F}" type="slidenum">
              <a:rPr lang="tr-TR" smtClean="0"/>
              <a:t>‹#›</a:t>
            </a:fld>
            <a:endParaRPr lang="tr-TR"/>
          </a:p>
        </p:txBody>
      </p:sp>
    </p:spTree>
    <p:extLst>
      <p:ext uri="{BB962C8B-B14F-4D97-AF65-F5344CB8AC3E}">
        <p14:creationId xmlns:p14="http://schemas.microsoft.com/office/powerpoint/2010/main" val="26697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A0EC4A-8FF5-4B13-B931-FCE0791793D2}" type="datetime1">
              <a:rPr lang="tr-TR" smtClean="0"/>
              <a:t>03.12.2014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A29C81E-DB07-49D9-93E0-7CE6D7723F7F}" type="slidenum">
              <a:rPr lang="tr-TR" smtClean="0"/>
              <a:t>‹#›</a:t>
            </a:fld>
            <a:endParaRPr lang="tr-TR"/>
          </a:p>
        </p:txBody>
      </p:sp>
    </p:spTree>
    <p:extLst>
      <p:ext uri="{BB962C8B-B14F-4D97-AF65-F5344CB8AC3E}">
        <p14:creationId xmlns:p14="http://schemas.microsoft.com/office/powerpoint/2010/main" val="31044744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5C7CD1-546F-478A-990B-368D62D72179}" type="datetime1">
              <a:rPr lang="tr-TR" smtClean="0"/>
              <a:t>03.12.2014</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29C81E-DB07-49D9-93E0-7CE6D7723F7F}" type="slidenum">
              <a:rPr lang="tr-TR" smtClean="0"/>
              <a:t>‹#›</a:t>
            </a:fld>
            <a:endParaRPr lang="tr-TR"/>
          </a:p>
        </p:txBody>
      </p:sp>
    </p:spTree>
    <p:extLst>
      <p:ext uri="{BB962C8B-B14F-4D97-AF65-F5344CB8AC3E}">
        <p14:creationId xmlns:p14="http://schemas.microsoft.com/office/powerpoint/2010/main" val="33222853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hyperlink" Target="https://twitter.com/BistOzelPazar" TargetMode="External"/><Relationship Id="rId2" Type="http://schemas.openxmlformats.org/officeDocument/2006/relationships/hyperlink" Target="http://www.bistozelpazar.com/" TargetMode="External"/><Relationship Id="rId1" Type="http://schemas.openxmlformats.org/officeDocument/2006/relationships/slideLayout" Target="../slideLayouts/slideLayout7.xml"/><Relationship Id="rId6" Type="http://schemas.openxmlformats.org/officeDocument/2006/relationships/hyperlink" Target="mailto:info@bistozelpazar.com" TargetMode="External"/><Relationship Id="rId5" Type="http://schemas.openxmlformats.org/officeDocument/2006/relationships/hyperlink" Target="http://www.youtube.com/bistozelpazar" TargetMode="External"/><Relationship Id="rId4" Type="http://schemas.openxmlformats.org/officeDocument/2006/relationships/hyperlink" Target="https://www.facebook.com/bistozelpazar"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88024" y="1186621"/>
            <a:ext cx="4368144" cy="39705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7" name="Straight Connector 6"/>
          <p:cNvCxnSpPr/>
          <p:nvPr/>
        </p:nvCxnSpPr>
        <p:spPr>
          <a:xfrm>
            <a:off x="4788024" y="1124744"/>
            <a:ext cx="0" cy="4032449"/>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467611" y="1832715"/>
            <a:ext cx="4320413" cy="3785652"/>
          </a:xfrm>
          <a:prstGeom prst="rect">
            <a:avLst/>
          </a:prstGeom>
        </p:spPr>
        <p:txBody>
          <a:bodyPr wrap="none">
            <a:spAutoFit/>
          </a:bodyPr>
          <a:lstStyle/>
          <a:p>
            <a:r>
              <a:rPr lang="tr-TR" sz="2800" b="1" dirty="0">
                <a:solidFill>
                  <a:srgbClr val="0070C0"/>
                </a:solidFill>
                <a:latin typeface="Times New Roman" pitchFamily="18" charset="0"/>
                <a:ea typeface="+mj-ea"/>
                <a:cs typeface="Times New Roman" pitchFamily="18" charset="0"/>
              </a:rPr>
              <a:t>Şirket ve Yatırımcılar için</a:t>
            </a:r>
          </a:p>
          <a:p>
            <a:endParaRPr lang="tr-TR" sz="2800" b="1" dirty="0">
              <a:solidFill>
                <a:srgbClr val="0070C0"/>
              </a:solidFill>
              <a:latin typeface="Times New Roman" pitchFamily="18" charset="0"/>
              <a:ea typeface="+mj-ea"/>
              <a:cs typeface="Times New Roman" pitchFamily="18" charset="0"/>
            </a:endParaRPr>
          </a:p>
          <a:p>
            <a:r>
              <a:rPr lang="tr-TR" sz="2800" b="1" dirty="0">
                <a:solidFill>
                  <a:srgbClr val="0070C0"/>
                </a:solidFill>
                <a:latin typeface="Times New Roman" pitchFamily="18" charset="0"/>
                <a:ea typeface="+mj-ea"/>
                <a:cs typeface="Times New Roman" pitchFamily="18" charset="0"/>
              </a:rPr>
              <a:t>Borsa İstanbul Özel Pazarı</a:t>
            </a:r>
          </a:p>
          <a:p>
            <a:endParaRPr lang="tr-TR" sz="2800" b="1" dirty="0">
              <a:solidFill>
                <a:srgbClr val="0070C0"/>
              </a:solidFill>
              <a:latin typeface="Times New Roman" pitchFamily="18" charset="0"/>
              <a:ea typeface="+mj-ea"/>
              <a:cs typeface="Times New Roman" pitchFamily="18" charset="0"/>
            </a:endParaRPr>
          </a:p>
          <a:p>
            <a:endParaRPr lang="tr-TR" sz="2800" b="1" dirty="0">
              <a:solidFill>
                <a:srgbClr val="0070C0"/>
              </a:solidFill>
              <a:latin typeface="Times New Roman" pitchFamily="18" charset="0"/>
              <a:ea typeface="+mj-ea"/>
              <a:cs typeface="Times New Roman" pitchFamily="18" charset="0"/>
            </a:endParaRPr>
          </a:p>
          <a:p>
            <a:endParaRPr lang="tr-TR" sz="2000" b="1" dirty="0" smtClean="0">
              <a:solidFill>
                <a:srgbClr val="0093C0"/>
              </a:solidFill>
              <a:latin typeface="Times New Roman" pitchFamily="18" charset="0"/>
              <a:ea typeface="+mj-ea"/>
              <a:cs typeface="Times New Roman" pitchFamily="18" charset="0"/>
            </a:endParaRPr>
          </a:p>
          <a:p>
            <a:endParaRPr lang="tr-TR" sz="2000" b="1" dirty="0">
              <a:solidFill>
                <a:srgbClr val="0093C0"/>
              </a:solidFill>
              <a:latin typeface="Times New Roman" pitchFamily="18" charset="0"/>
              <a:ea typeface="+mj-ea"/>
              <a:cs typeface="Times New Roman" pitchFamily="18" charset="0"/>
            </a:endParaRPr>
          </a:p>
          <a:p>
            <a:r>
              <a:rPr lang="tr-TR" sz="2000" b="1" dirty="0" smtClean="0">
                <a:solidFill>
                  <a:srgbClr val="0093C0"/>
                </a:solidFill>
                <a:latin typeface="Times New Roman" pitchFamily="18" charset="0"/>
                <a:ea typeface="+mj-ea"/>
                <a:cs typeface="Times New Roman" pitchFamily="18" charset="0"/>
              </a:rPr>
              <a:t>KONYA TİCARET ODASI</a:t>
            </a:r>
            <a:endParaRPr lang="tr-TR" sz="2000" b="1" dirty="0" smtClean="0">
              <a:solidFill>
                <a:srgbClr val="0093C0"/>
              </a:solidFill>
              <a:latin typeface="Times New Roman" pitchFamily="18" charset="0"/>
              <a:ea typeface="+mj-ea"/>
              <a:cs typeface="Times New Roman" pitchFamily="18" charset="0"/>
            </a:endParaRPr>
          </a:p>
          <a:p>
            <a:r>
              <a:rPr lang="tr-TR" sz="2000" b="1" smtClean="0">
                <a:solidFill>
                  <a:srgbClr val="0093C0"/>
                </a:solidFill>
                <a:latin typeface="Times New Roman" pitchFamily="18" charset="0"/>
                <a:cs typeface="Times New Roman" pitchFamily="18" charset="0"/>
              </a:rPr>
              <a:t>4 Aralık 2014</a:t>
            </a:r>
            <a:endParaRPr lang="tr-TR" sz="2000" b="1" dirty="0">
              <a:solidFill>
                <a:srgbClr val="0093C0"/>
              </a:solidFill>
              <a:latin typeface="Times New Roman" pitchFamily="18" charset="0"/>
              <a:cs typeface="Times New Roman" pitchFamily="18" charset="0"/>
            </a:endParaRPr>
          </a:p>
          <a:p>
            <a:endParaRPr lang="tr-TR" sz="2000" b="1" dirty="0">
              <a:solidFill>
                <a:srgbClr val="0093C0"/>
              </a:solidFill>
              <a:latin typeface="Times New Roman" pitchFamily="18" charset="0"/>
              <a:ea typeface="+mj-ea"/>
              <a:cs typeface="Times New Roman" pitchFamily="18" charset="0"/>
            </a:endParaRPr>
          </a:p>
        </p:txBody>
      </p:sp>
    </p:spTree>
    <p:extLst>
      <p:ext uri="{BB962C8B-B14F-4D97-AF65-F5344CB8AC3E}">
        <p14:creationId xmlns:p14="http://schemas.microsoft.com/office/powerpoint/2010/main" val="2302785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611560" y="92853"/>
            <a:ext cx="3973588" cy="671851"/>
          </a:xfrm>
          <a:prstGeom prst="rect">
            <a:avLst/>
          </a:prstGeom>
          <a:noFill/>
        </p:spPr>
        <p:txBody>
          <a:bodyPr wrap="none" rtlCol="0">
            <a:spAutoFit/>
          </a:bodyPr>
          <a:lstStyle/>
          <a:p>
            <a:pPr>
              <a:lnSpc>
                <a:spcPct val="150000"/>
              </a:lnSpc>
            </a:pPr>
            <a:r>
              <a:rPr lang="tr-TR" sz="2800" dirty="0">
                <a:solidFill>
                  <a:schemeClr val="bg1"/>
                </a:solidFill>
              </a:rPr>
              <a:t>Üyelik için gerekli belgeler</a:t>
            </a:r>
          </a:p>
        </p:txBody>
      </p:sp>
      <p:sp>
        <p:nvSpPr>
          <p:cNvPr id="4" name="Rectangle 3"/>
          <p:cNvSpPr/>
          <p:nvPr/>
        </p:nvSpPr>
        <p:spPr>
          <a:xfrm>
            <a:off x="366920" y="1052736"/>
            <a:ext cx="4218228" cy="4324261"/>
          </a:xfrm>
          <a:prstGeom prst="rect">
            <a:avLst/>
          </a:prstGeom>
        </p:spPr>
        <p:txBody>
          <a:bodyPr wrap="square">
            <a:spAutoFit/>
          </a:bodyPr>
          <a:lstStyle/>
          <a:p>
            <a:pPr lvl="0" algn="just">
              <a:spcAft>
                <a:spcPts val="600"/>
              </a:spcAft>
            </a:pPr>
            <a:r>
              <a:rPr lang="tr-TR" sz="1600" dirty="0" smtClean="0"/>
              <a:t>Şirketler </a:t>
            </a:r>
          </a:p>
          <a:p>
            <a:pPr marL="285750" indent="-285750" algn="just">
              <a:spcAft>
                <a:spcPts val="600"/>
              </a:spcAft>
              <a:buFont typeface="Arial" pitchFamily="34" charset="0"/>
              <a:buChar char="•"/>
            </a:pPr>
            <a:r>
              <a:rPr lang="tr-TR" sz="1600" dirty="0" smtClean="0"/>
              <a:t>Üyelik </a:t>
            </a:r>
            <a:r>
              <a:rPr lang="tr-TR" sz="1600" dirty="0"/>
              <a:t>sözleşmesi ve imza sirküleri </a:t>
            </a:r>
          </a:p>
          <a:p>
            <a:pPr marL="285750" lvl="0" indent="-285750" algn="just">
              <a:spcAft>
                <a:spcPts val="600"/>
              </a:spcAft>
              <a:buFont typeface="Arial" pitchFamily="34" charset="0"/>
              <a:buChar char="•"/>
            </a:pPr>
            <a:r>
              <a:rPr lang="tr-TR" sz="1600" dirty="0"/>
              <a:t>Ticaret sicili kaydı</a:t>
            </a:r>
          </a:p>
          <a:p>
            <a:pPr marL="285750" lvl="0" indent="-285750" algn="just">
              <a:spcAft>
                <a:spcPts val="600"/>
              </a:spcAft>
              <a:buFont typeface="Arial" pitchFamily="34" charset="0"/>
              <a:buChar char="•"/>
            </a:pPr>
            <a:r>
              <a:rPr lang="tr-TR" sz="1600" dirty="0"/>
              <a:t>Şirketin esas sözleşmesi</a:t>
            </a:r>
          </a:p>
          <a:p>
            <a:pPr marL="285750" indent="-285750" algn="just">
              <a:spcAft>
                <a:spcPts val="600"/>
              </a:spcAft>
              <a:buFont typeface="Arial" pitchFamily="34" charset="0"/>
              <a:buChar char="•"/>
            </a:pPr>
            <a:r>
              <a:rPr lang="tr-TR" sz="1600" dirty="0"/>
              <a:t>Pay defterinin ortaklık yapısını gösterir sayfaları</a:t>
            </a:r>
          </a:p>
          <a:p>
            <a:pPr marL="285750" indent="-285750" algn="just">
              <a:spcAft>
                <a:spcPts val="600"/>
              </a:spcAft>
              <a:buFont typeface="Arial" pitchFamily="34" charset="0"/>
              <a:buChar char="•"/>
            </a:pPr>
            <a:r>
              <a:rPr lang="tr-TR" sz="1600" dirty="0"/>
              <a:t>Finansal tablolarda belirtilen bilgiler dışında vadesi geçmiş borcu olmadığına dair beyan ya da varsa borcun içeriğine ilişkin açıklama</a:t>
            </a:r>
          </a:p>
          <a:p>
            <a:pPr marL="285750" lvl="0" indent="-285750" algn="just">
              <a:spcAft>
                <a:spcPts val="600"/>
              </a:spcAft>
              <a:buFont typeface="Arial" pitchFamily="34" charset="0"/>
              <a:buChar char="•"/>
            </a:pPr>
            <a:r>
              <a:rPr lang="tr-TR" sz="1600" dirty="0"/>
              <a:t>VUK’a göre hazırlanmış asgari son 2 yıla ait mali tablolar (Yükselen Girişimler için)</a:t>
            </a:r>
          </a:p>
          <a:p>
            <a:pPr marL="285750" lvl="0" indent="-285750" algn="just">
              <a:spcAft>
                <a:spcPts val="600"/>
              </a:spcAft>
              <a:buFont typeface="Arial" pitchFamily="34" charset="0"/>
              <a:buChar char="•"/>
            </a:pPr>
            <a:r>
              <a:rPr lang="tr-TR" sz="1600" dirty="0"/>
              <a:t>Girişimci iş planı, sadeleştirilmiş finansal tablolar, varsa sahip olduğu patentler, şirketi, işi ve kurucu ortaklar ile şirket yöneticilerini tanıtıcı özet bilgi (Yeni Girişimler için)</a:t>
            </a:r>
          </a:p>
        </p:txBody>
      </p:sp>
      <p:sp>
        <p:nvSpPr>
          <p:cNvPr id="5" name="Rectangle 4"/>
          <p:cNvSpPr/>
          <p:nvPr/>
        </p:nvSpPr>
        <p:spPr>
          <a:xfrm>
            <a:off x="4788023" y="998498"/>
            <a:ext cx="4176465" cy="5632311"/>
          </a:xfrm>
          <a:prstGeom prst="rect">
            <a:avLst/>
          </a:prstGeom>
        </p:spPr>
        <p:txBody>
          <a:bodyPr wrap="square">
            <a:spAutoFit/>
          </a:bodyPr>
          <a:lstStyle/>
          <a:p>
            <a:pPr lvl="0" algn="just">
              <a:spcAft>
                <a:spcPts val="600"/>
              </a:spcAft>
            </a:pPr>
            <a:r>
              <a:rPr lang="tr-TR" sz="1600" dirty="0" smtClean="0"/>
              <a:t>Yatırımcılar </a:t>
            </a:r>
          </a:p>
          <a:p>
            <a:pPr marL="285750" lvl="0" indent="-285750" algn="just">
              <a:spcAft>
                <a:spcPts val="600"/>
              </a:spcAft>
              <a:buFont typeface="Arial" pitchFamily="34" charset="0"/>
              <a:buChar char="•"/>
            </a:pPr>
            <a:r>
              <a:rPr lang="tr-TR" sz="1600" dirty="0"/>
              <a:t>Üyelik Sözleşmesi ve tüzel kişi yatırımcılar için imza sirküleri</a:t>
            </a:r>
          </a:p>
          <a:p>
            <a:pPr marL="285750" lvl="0" indent="-285750" algn="just">
              <a:spcAft>
                <a:spcPts val="600"/>
              </a:spcAft>
              <a:buFont typeface="Arial" pitchFamily="34" charset="0"/>
              <a:buChar char="•"/>
            </a:pPr>
            <a:r>
              <a:rPr lang="tr-TR" sz="1600" dirty="0"/>
              <a:t>Gerçek kişiler için nüfus cüzdanı örneği</a:t>
            </a:r>
          </a:p>
          <a:p>
            <a:pPr marL="285750" lvl="0" indent="-285750" algn="just">
              <a:spcAft>
                <a:spcPts val="600"/>
              </a:spcAft>
              <a:buFont typeface="Arial" pitchFamily="34" charset="0"/>
              <a:buChar char="•"/>
            </a:pPr>
            <a:r>
              <a:rPr lang="tr-TR" sz="1600" dirty="0"/>
              <a:t>Tüzel kişiler için esas sözleşme / şirket sözleşmesi veya faaliyet izin belgesi</a:t>
            </a:r>
          </a:p>
          <a:p>
            <a:pPr marL="285750" lvl="0" indent="-285750" algn="just">
              <a:spcAft>
                <a:spcPts val="600"/>
              </a:spcAft>
              <a:buFont typeface="Arial" pitchFamily="34" charset="0"/>
              <a:buChar char="•"/>
            </a:pPr>
            <a:r>
              <a:rPr lang="tr-TR" sz="1600" dirty="0"/>
              <a:t>Nitelikli yatırımcı kaydı olanların Platform üzerinden nitelikli yatırımcı </a:t>
            </a:r>
            <a:r>
              <a:rPr lang="tr-TR" sz="1600" dirty="0" smtClean="0"/>
              <a:t>olduklarını </a:t>
            </a:r>
            <a:r>
              <a:rPr lang="tr-TR" sz="1600" dirty="0"/>
              <a:t>bildirmeleri </a:t>
            </a:r>
          </a:p>
          <a:p>
            <a:pPr marL="285750" lvl="0" indent="-285750" algn="just">
              <a:spcAft>
                <a:spcPts val="600"/>
              </a:spcAft>
              <a:buFont typeface="Arial" pitchFamily="34" charset="0"/>
              <a:buChar char="•"/>
            </a:pPr>
            <a:r>
              <a:rPr lang="tr-TR" sz="1600" dirty="0"/>
              <a:t>Nitelikli yatırımcı kaydı olmayan tüzel kişi yatırımcıların nitelikli yatırımcı şartlarını taşıdıklarını gösteren mali tabloları veya belgeleri</a:t>
            </a:r>
          </a:p>
          <a:p>
            <a:pPr marL="285750" lvl="0" indent="-285750" algn="just">
              <a:spcAft>
                <a:spcPts val="600"/>
              </a:spcAft>
              <a:buFont typeface="Arial" pitchFamily="34" charset="0"/>
              <a:buChar char="•"/>
            </a:pPr>
            <a:r>
              <a:rPr lang="tr-TR" sz="1600" dirty="0"/>
              <a:t>Bireysel Katılım Yatırımcıları için bireysel katılım yatırımcısı lisansı </a:t>
            </a:r>
          </a:p>
          <a:p>
            <a:pPr marL="285750" lvl="0" indent="-285750" algn="just">
              <a:spcAft>
                <a:spcPts val="600"/>
              </a:spcAft>
              <a:buFont typeface="Arial" pitchFamily="34" charset="0"/>
              <a:buChar char="•"/>
            </a:pPr>
            <a:r>
              <a:rPr lang="tr-TR" sz="1600" dirty="0"/>
              <a:t>Yurtdışında yerleşik yatırımcılar için nitelikli yatırımcı olduklarını ya da melek yatırımcı ağlarına üye olduklarını gösteren belge ve beyanlar </a:t>
            </a:r>
          </a:p>
          <a:p>
            <a:pPr lvl="0" algn="just">
              <a:spcAft>
                <a:spcPts val="300"/>
              </a:spcAft>
            </a:pPr>
            <a:endParaRPr lang="tr-TR" dirty="0"/>
          </a:p>
        </p:txBody>
      </p:sp>
      <p:sp>
        <p:nvSpPr>
          <p:cNvPr id="2" name="Slide Number Placeholder 1"/>
          <p:cNvSpPr>
            <a:spLocks noGrp="1"/>
          </p:cNvSpPr>
          <p:nvPr>
            <p:ph type="sldNum" sz="quarter" idx="12"/>
          </p:nvPr>
        </p:nvSpPr>
        <p:spPr/>
        <p:txBody>
          <a:bodyPr/>
          <a:lstStyle/>
          <a:p>
            <a:fld id="{5A29C81E-DB07-49D9-93E0-7CE6D7723F7F}" type="slidenum">
              <a:rPr lang="tr-TR" smtClean="0"/>
              <a:t>10</a:t>
            </a:fld>
            <a:endParaRPr lang="tr-TR"/>
          </a:p>
        </p:txBody>
      </p:sp>
    </p:spTree>
    <p:extLst>
      <p:ext uri="{BB962C8B-B14F-4D97-AF65-F5344CB8AC3E}">
        <p14:creationId xmlns:p14="http://schemas.microsoft.com/office/powerpoint/2010/main" val="29452278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611560" y="92853"/>
            <a:ext cx="2091855" cy="671851"/>
          </a:xfrm>
          <a:prstGeom prst="rect">
            <a:avLst/>
          </a:prstGeom>
          <a:noFill/>
        </p:spPr>
        <p:txBody>
          <a:bodyPr wrap="none" rtlCol="0">
            <a:spAutoFit/>
          </a:bodyPr>
          <a:lstStyle/>
          <a:p>
            <a:pPr>
              <a:lnSpc>
                <a:spcPct val="150000"/>
              </a:lnSpc>
            </a:pPr>
            <a:r>
              <a:rPr lang="tr-TR" sz="2800" dirty="0" smtClean="0">
                <a:solidFill>
                  <a:schemeClr val="bg1"/>
                </a:solidFill>
              </a:rPr>
              <a:t>Ücret Tarifesi</a:t>
            </a:r>
            <a:endParaRPr lang="tr-TR" sz="2800" dirty="0">
              <a:solidFill>
                <a:schemeClr val="bg1"/>
              </a:solidFill>
            </a:endParaRPr>
          </a:p>
        </p:txBody>
      </p:sp>
      <p:graphicFrame>
        <p:nvGraphicFramePr>
          <p:cNvPr id="9" name="Table 8"/>
          <p:cNvGraphicFramePr>
            <a:graphicFrameLocks noGrp="1"/>
          </p:cNvGraphicFramePr>
          <p:nvPr>
            <p:extLst>
              <p:ext uri="{D42A27DB-BD31-4B8C-83A1-F6EECF244321}">
                <p14:modId xmlns:p14="http://schemas.microsoft.com/office/powerpoint/2010/main" val="275288934"/>
              </p:ext>
            </p:extLst>
          </p:nvPr>
        </p:nvGraphicFramePr>
        <p:xfrm>
          <a:off x="457200" y="1844824"/>
          <a:ext cx="8229600" cy="1410788"/>
        </p:xfrm>
        <a:graphic>
          <a:graphicData uri="http://schemas.openxmlformats.org/drawingml/2006/table">
            <a:tbl>
              <a:tblPr firstRow="1" firstCol="1" bandRow="1">
                <a:tableStyleId>{5C22544A-7EE6-4342-B048-85BDC9FD1C3A}</a:tableStyleId>
              </a:tblPr>
              <a:tblGrid>
                <a:gridCol w="6639307"/>
                <a:gridCol w="1590293"/>
              </a:tblGrid>
              <a:tr h="352697">
                <a:tc>
                  <a:txBody>
                    <a:bodyPr/>
                    <a:lstStyle/>
                    <a:p>
                      <a:pPr marL="0" marR="0" algn="just">
                        <a:spcBef>
                          <a:spcPts val="0"/>
                        </a:spcBef>
                        <a:spcAft>
                          <a:spcPts val="600"/>
                        </a:spcAft>
                      </a:pPr>
                      <a:r>
                        <a:rPr lang="tr-TR" sz="1600" dirty="0" smtClean="0">
                          <a:effectLst/>
                        </a:rPr>
                        <a:t>Yeni Girişim / Yeni Girişim Ortağı Üyeliği</a:t>
                      </a:r>
                      <a:endParaRPr lang="en-US" sz="1600" dirty="0">
                        <a:effectLst/>
                        <a:latin typeface="Times New Roman"/>
                        <a:ea typeface="Times New Roman"/>
                      </a:endParaRPr>
                    </a:p>
                  </a:txBody>
                  <a:tcPr marL="68580" marR="68580" marT="0" marB="0"/>
                </a:tc>
                <a:tc>
                  <a:txBody>
                    <a:bodyPr/>
                    <a:lstStyle/>
                    <a:p>
                      <a:pPr marL="0" marR="0" algn="just">
                        <a:spcBef>
                          <a:spcPts val="0"/>
                        </a:spcBef>
                        <a:spcAft>
                          <a:spcPts val="600"/>
                        </a:spcAft>
                      </a:pPr>
                      <a:r>
                        <a:rPr lang="tr-TR" sz="1600" b="0" dirty="0">
                          <a:solidFill>
                            <a:schemeClr val="tx1"/>
                          </a:solidFill>
                          <a:effectLst/>
                        </a:rPr>
                        <a:t>1.000 TL</a:t>
                      </a:r>
                      <a:endParaRPr lang="en-US" sz="1600" b="0" dirty="0">
                        <a:solidFill>
                          <a:schemeClr val="tx1"/>
                        </a:solidFill>
                        <a:effectLst/>
                        <a:latin typeface="Times New Roman"/>
                        <a:ea typeface="Times New Roman"/>
                      </a:endParaRPr>
                    </a:p>
                  </a:txBody>
                  <a:tcPr marL="68580" marR="68580" marT="0" marB="0">
                    <a:solidFill>
                      <a:schemeClr val="tx2">
                        <a:lumMod val="20000"/>
                        <a:lumOff val="80000"/>
                      </a:schemeClr>
                    </a:solidFill>
                  </a:tcPr>
                </a:tc>
              </a:tr>
              <a:tr h="352697">
                <a:tc>
                  <a:txBody>
                    <a:bodyPr/>
                    <a:lstStyle/>
                    <a:p>
                      <a:pPr marL="0" marR="0" algn="just">
                        <a:spcBef>
                          <a:spcPts val="0"/>
                        </a:spcBef>
                        <a:spcAft>
                          <a:spcPts val="600"/>
                        </a:spcAft>
                      </a:pPr>
                      <a:r>
                        <a:rPr lang="tr-TR" sz="1600" dirty="0">
                          <a:effectLst/>
                        </a:rPr>
                        <a:t>Yükselen Girişim / Yükselen Girişim Ortağı Üyeliği</a:t>
                      </a:r>
                      <a:endParaRPr lang="en-US" sz="1600" dirty="0">
                        <a:effectLst/>
                        <a:latin typeface="Times New Roman"/>
                        <a:ea typeface="Times New Roman"/>
                      </a:endParaRPr>
                    </a:p>
                  </a:txBody>
                  <a:tcPr marL="68580" marR="68580" marT="0" marB="0"/>
                </a:tc>
                <a:tc>
                  <a:txBody>
                    <a:bodyPr/>
                    <a:lstStyle/>
                    <a:p>
                      <a:pPr marL="0" marR="0" algn="just">
                        <a:spcBef>
                          <a:spcPts val="0"/>
                        </a:spcBef>
                        <a:spcAft>
                          <a:spcPts val="600"/>
                        </a:spcAft>
                      </a:pPr>
                      <a:r>
                        <a:rPr lang="tr-TR" sz="1600" dirty="0">
                          <a:effectLst/>
                        </a:rPr>
                        <a:t>2.500 TL</a:t>
                      </a:r>
                      <a:endParaRPr lang="en-US" sz="1600" dirty="0">
                        <a:effectLst/>
                        <a:latin typeface="Times New Roman"/>
                        <a:ea typeface="Times New Roman"/>
                      </a:endParaRPr>
                    </a:p>
                  </a:txBody>
                  <a:tcPr marL="68580" marR="68580" marT="0" marB="0">
                    <a:solidFill>
                      <a:schemeClr val="accent1">
                        <a:lumMod val="20000"/>
                        <a:lumOff val="80000"/>
                      </a:schemeClr>
                    </a:solidFill>
                  </a:tcPr>
                </a:tc>
              </a:tr>
              <a:tr h="352697">
                <a:tc>
                  <a:txBody>
                    <a:bodyPr/>
                    <a:lstStyle/>
                    <a:p>
                      <a:pPr marL="0" marR="0" algn="just">
                        <a:spcBef>
                          <a:spcPts val="0"/>
                        </a:spcBef>
                        <a:spcAft>
                          <a:spcPts val="600"/>
                        </a:spcAft>
                      </a:pPr>
                      <a:r>
                        <a:rPr lang="tr-TR" sz="1600" dirty="0" smtClean="0">
                          <a:effectLst/>
                          <a:latin typeface="Times New Roman"/>
                          <a:ea typeface="Times New Roman"/>
                        </a:rPr>
                        <a:t>Bireysel Yatırımcılar</a:t>
                      </a:r>
                      <a:endParaRPr lang="en-US" sz="1600" dirty="0">
                        <a:effectLst/>
                        <a:latin typeface="Times New Roman"/>
                        <a:ea typeface="Times New Roman"/>
                      </a:endParaRPr>
                    </a:p>
                  </a:txBody>
                  <a:tcPr marL="68580" marR="68580" marT="0" marB="0"/>
                </a:tc>
                <a:tc>
                  <a:txBody>
                    <a:bodyPr/>
                    <a:lstStyle/>
                    <a:p>
                      <a:pPr marL="0" marR="0" algn="just">
                        <a:spcBef>
                          <a:spcPts val="0"/>
                        </a:spcBef>
                        <a:spcAft>
                          <a:spcPts val="600"/>
                        </a:spcAft>
                      </a:pPr>
                      <a:r>
                        <a:rPr lang="tr-TR" sz="1600" dirty="0" smtClean="0">
                          <a:effectLst/>
                          <a:latin typeface="Times New Roman"/>
                          <a:ea typeface="Times New Roman"/>
                        </a:rPr>
                        <a:t>2.500 TL</a:t>
                      </a:r>
                    </a:p>
                  </a:txBody>
                  <a:tcPr marL="68580" marR="68580" marT="0" marB="0">
                    <a:solidFill>
                      <a:schemeClr val="tx2">
                        <a:lumMod val="20000"/>
                        <a:lumOff val="80000"/>
                      </a:schemeClr>
                    </a:solidFill>
                  </a:tcPr>
                </a:tc>
              </a:tr>
              <a:tr h="352697">
                <a:tc>
                  <a:txBody>
                    <a:bodyPr/>
                    <a:lstStyle/>
                    <a:p>
                      <a:pPr marL="0" marR="0" algn="just">
                        <a:spcBef>
                          <a:spcPts val="0"/>
                        </a:spcBef>
                        <a:spcAft>
                          <a:spcPts val="600"/>
                        </a:spcAft>
                      </a:pPr>
                      <a:r>
                        <a:rPr lang="tr-TR" sz="1600" dirty="0" smtClean="0">
                          <a:effectLst/>
                          <a:latin typeface="Times New Roman"/>
                          <a:ea typeface="Times New Roman"/>
                        </a:rPr>
                        <a:t>Kurumsal Yatırımcılar</a:t>
                      </a:r>
                      <a:endParaRPr lang="en-US" sz="1600" dirty="0">
                        <a:effectLst/>
                        <a:latin typeface="Times New Roman"/>
                        <a:ea typeface="Times New Roman"/>
                      </a:endParaRPr>
                    </a:p>
                  </a:txBody>
                  <a:tcPr marL="68580" marR="68580" marT="0" marB="0"/>
                </a:tc>
                <a:tc>
                  <a:txBody>
                    <a:bodyPr/>
                    <a:lstStyle/>
                    <a:p>
                      <a:pPr marL="0" marR="0" algn="just">
                        <a:spcBef>
                          <a:spcPts val="0"/>
                        </a:spcBef>
                        <a:spcAft>
                          <a:spcPts val="600"/>
                        </a:spcAft>
                      </a:pPr>
                      <a:r>
                        <a:rPr lang="tr-TR" sz="1600" dirty="0" smtClean="0">
                          <a:effectLst/>
                          <a:latin typeface="Times New Roman"/>
                          <a:ea typeface="Times New Roman"/>
                        </a:rPr>
                        <a:t>5.000 TL</a:t>
                      </a:r>
                      <a:endParaRPr lang="en-US" sz="1600" dirty="0">
                        <a:effectLst/>
                        <a:latin typeface="Times New Roman"/>
                        <a:ea typeface="Times New Roman"/>
                      </a:endParaRPr>
                    </a:p>
                  </a:txBody>
                  <a:tcPr marL="68580" marR="68580" marT="0" marB="0">
                    <a:solidFill>
                      <a:schemeClr val="accent1">
                        <a:lumMod val="20000"/>
                        <a:lumOff val="80000"/>
                      </a:schemeClr>
                    </a:solidFill>
                  </a:tcPr>
                </a:tc>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2424538573"/>
              </p:ext>
            </p:extLst>
          </p:nvPr>
        </p:nvGraphicFramePr>
        <p:xfrm>
          <a:off x="457200" y="3938332"/>
          <a:ext cx="8229600" cy="570788"/>
        </p:xfrm>
        <a:graphic>
          <a:graphicData uri="http://schemas.openxmlformats.org/drawingml/2006/table">
            <a:tbl>
              <a:tblPr firstRow="1" firstCol="1" bandRow="1">
                <a:tableStyleId>{5C22544A-7EE6-4342-B048-85BDC9FD1C3A}</a:tableStyleId>
              </a:tblPr>
              <a:tblGrid>
                <a:gridCol w="6639307"/>
                <a:gridCol w="1590293"/>
              </a:tblGrid>
              <a:tr h="282756">
                <a:tc>
                  <a:txBody>
                    <a:bodyPr/>
                    <a:lstStyle/>
                    <a:p>
                      <a:pPr marL="0" marR="0" algn="just">
                        <a:spcBef>
                          <a:spcPts val="0"/>
                        </a:spcBef>
                        <a:spcAft>
                          <a:spcPts val="600"/>
                        </a:spcAft>
                      </a:pPr>
                      <a:r>
                        <a:rPr lang="tr-TR" sz="1600" dirty="0">
                          <a:effectLst/>
                        </a:rPr>
                        <a:t>Yeni Girişimlere ilişkin yetkilendirme:</a:t>
                      </a:r>
                      <a:endParaRPr lang="en-US" sz="1600" dirty="0">
                        <a:effectLst/>
                        <a:latin typeface="Times New Roman"/>
                        <a:ea typeface="Times New Roman"/>
                      </a:endParaRPr>
                    </a:p>
                  </a:txBody>
                  <a:tcPr marL="68580" marR="68580" marT="0" marB="0"/>
                </a:tc>
                <a:tc>
                  <a:txBody>
                    <a:bodyPr/>
                    <a:lstStyle/>
                    <a:p>
                      <a:pPr marL="0" marR="0" algn="just">
                        <a:spcBef>
                          <a:spcPts val="0"/>
                        </a:spcBef>
                        <a:spcAft>
                          <a:spcPts val="600"/>
                        </a:spcAft>
                      </a:pPr>
                      <a:r>
                        <a:rPr lang="tr-TR" sz="1600" b="0" dirty="0">
                          <a:solidFill>
                            <a:schemeClr val="tx1"/>
                          </a:solidFill>
                          <a:effectLst/>
                        </a:rPr>
                        <a:t>1.000 TL</a:t>
                      </a:r>
                      <a:endParaRPr lang="en-US" sz="1600" b="0" dirty="0">
                        <a:solidFill>
                          <a:schemeClr val="tx1"/>
                        </a:solidFill>
                        <a:effectLst/>
                        <a:latin typeface="Times New Roman"/>
                        <a:ea typeface="Times New Roman"/>
                      </a:endParaRPr>
                    </a:p>
                  </a:txBody>
                  <a:tcPr marL="68580" marR="68580" marT="0" marB="0">
                    <a:solidFill>
                      <a:schemeClr val="tx2">
                        <a:lumMod val="20000"/>
                        <a:lumOff val="80000"/>
                      </a:schemeClr>
                    </a:solidFill>
                  </a:tcPr>
                </a:tc>
              </a:tr>
              <a:tr h="288032">
                <a:tc>
                  <a:txBody>
                    <a:bodyPr/>
                    <a:lstStyle/>
                    <a:p>
                      <a:pPr marL="0" marR="0" algn="just">
                        <a:spcBef>
                          <a:spcPts val="0"/>
                        </a:spcBef>
                        <a:spcAft>
                          <a:spcPts val="600"/>
                        </a:spcAft>
                      </a:pPr>
                      <a:r>
                        <a:rPr lang="tr-TR" sz="1600" dirty="0">
                          <a:effectLst/>
                        </a:rPr>
                        <a:t>Yükselen Girişimlere ilişkin yetkilendirme:</a:t>
                      </a:r>
                      <a:endParaRPr lang="en-US" sz="1600" dirty="0">
                        <a:effectLst/>
                        <a:latin typeface="Times New Roman"/>
                        <a:ea typeface="Times New Roman"/>
                      </a:endParaRPr>
                    </a:p>
                  </a:txBody>
                  <a:tcPr marL="68580" marR="68580" marT="0" marB="0"/>
                </a:tc>
                <a:tc>
                  <a:txBody>
                    <a:bodyPr/>
                    <a:lstStyle/>
                    <a:p>
                      <a:pPr marL="0" marR="0" algn="just">
                        <a:spcBef>
                          <a:spcPts val="0"/>
                        </a:spcBef>
                        <a:spcAft>
                          <a:spcPts val="600"/>
                        </a:spcAft>
                      </a:pPr>
                      <a:r>
                        <a:rPr lang="tr-TR" sz="1600" dirty="0">
                          <a:effectLst/>
                        </a:rPr>
                        <a:t>5.000 TL</a:t>
                      </a:r>
                      <a:endParaRPr lang="en-US" sz="1600" dirty="0">
                        <a:effectLst/>
                        <a:latin typeface="Times New Roman"/>
                        <a:ea typeface="Times New Roman"/>
                      </a:endParaRPr>
                    </a:p>
                  </a:txBody>
                  <a:tcPr marL="68580" marR="68580" marT="0" marB="0">
                    <a:solidFill>
                      <a:schemeClr val="accent1">
                        <a:lumMod val="20000"/>
                        <a:lumOff val="80000"/>
                      </a:schemeClr>
                    </a:solidFill>
                  </a:tcPr>
                </a:tc>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2418062640"/>
              </p:ext>
            </p:extLst>
          </p:nvPr>
        </p:nvGraphicFramePr>
        <p:xfrm>
          <a:off x="457200" y="5218100"/>
          <a:ext cx="8229600" cy="875196"/>
        </p:xfrm>
        <a:graphic>
          <a:graphicData uri="http://schemas.openxmlformats.org/drawingml/2006/table">
            <a:tbl>
              <a:tblPr firstRow="1" firstCol="1" bandRow="1">
                <a:tableStyleId>{5C22544A-7EE6-4342-B048-85BDC9FD1C3A}</a:tableStyleId>
              </a:tblPr>
              <a:tblGrid>
                <a:gridCol w="6639308"/>
                <a:gridCol w="1590292"/>
              </a:tblGrid>
              <a:tr h="291732">
                <a:tc>
                  <a:txBody>
                    <a:bodyPr/>
                    <a:lstStyle/>
                    <a:p>
                      <a:pPr marL="0" marR="0" algn="just">
                        <a:spcBef>
                          <a:spcPts val="0"/>
                        </a:spcBef>
                        <a:spcAft>
                          <a:spcPts val="600"/>
                        </a:spcAft>
                      </a:pPr>
                      <a:r>
                        <a:rPr lang="tr-TR" sz="1600" b="1" dirty="0">
                          <a:effectLst/>
                        </a:rPr>
                        <a:t>Alım-satım tutarı ile çarpılacak ücret oranı:</a:t>
                      </a:r>
                      <a:endParaRPr lang="en-US" sz="1600" b="1" dirty="0">
                        <a:effectLst/>
                        <a:latin typeface="Times New Roman"/>
                        <a:ea typeface="Times New Roman"/>
                      </a:endParaRPr>
                    </a:p>
                  </a:txBody>
                  <a:tcPr marL="68580" marR="68580" marT="0" marB="0"/>
                </a:tc>
                <a:tc>
                  <a:txBody>
                    <a:bodyPr/>
                    <a:lstStyle/>
                    <a:p>
                      <a:pPr marL="0" marR="0" algn="just">
                        <a:spcBef>
                          <a:spcPts val="0"/>
                        </a:spcBef>
                        <a:spcAft>
                          <a:spcPts val="600"/>
                        </a:spcAft>
                      </a:pPr>
                      <a:r>
                        <a:rPr lang="tr-TR" sz="1600" b="0" dirty="0">
                          <a:solidFill>
                            <a:schemeClr val="tx1"/>
                          </a:solidFill>
                          <a:effectLst/>
                        </a:rPr>
                        <a:t>1/1000</a:t>
                      </a:r>
                      <a:endParaRPr lang="en-US" sz="1600" b="0" dirty="0">
                        <a:solidFill>
                          <a:schemeClr val="tx1"/>
                        </a:solidFill>
                        <a:effectLst/>
                        <a:latin typeface="Times New Roman"/>
                        <a:ea typeface="Times New Roman"/>
                      </a:endParaRPr>
                    </a:p>
                  </a:txBody>
                  <a:tcPr marL="68580" marR="68580" marT="0" marB="0">
                    <a:solidFill>
                      <a:schemeClr val="tx2">
                        <a:lumMod val="20000"/>
                        <a:lumOff val="80000"/>
                      </a:schemeClr>
                    </a:solidFill>
                  </a:tcPr>
                </a:tc>
              </a:tr>
              <a:tr h="291732">
                <a:tc>
                  <a:txBody>
                    <a:bodyPr/>
                    <a:lstStyle/>
                    <a:p>
                      <a:pPr marL="0" marR="0" algn="just">
                        <a:spcBef>
                          <a:spcPts val="0"/>
                        </a:spcBef>
                        <a:spcAft>
                          <a:spcPts val="600"/>
                        </a:spcAft>
                      </a:pPr>
                      <a:r>
                        <a:rPr lang="tr-TR" sz="1600" dirty="0">
                          <a:effectLst/>
                        </a:rPr>
                        <a:t>Yeni Girişim için asgari tutar:</a:t>
                      </a:r>
                      <a:endParaRPr lang="en-US" sz="1600" dirty="0">
                        <a:effectLst/>
                        <a:latin typeface="Times New Roman"/>
                        <a:ea typeface="Times New Roman"/>
                      </a:endParaRPr>
                    </a:p>
                  </a:txBody>
                  <a:tcPr marL="68580" marR="68580" marT="0" marB="0"/>
                </a:tc>
                <a:tc>
                  <a:txBody>
                    <a:bodyPr/>
                    <a:lstStyle/>
                    <a:p>
                      <a:pPr marL="0" marR="0" algn="just">
                        <a:spcBef>
                          <a:spcPts val="0"/>
                        </a:spcBef>
                        <a:spcAft>
                          <a:spcPts val="600"/>
                        </a:spcAft>
                      </a:pPr>
                      <a:r>
                        <a:rPr lang="tr-TR" sz="1600" dirty="0">
                          <a:solidFill>
                            <a:schemeClr val="tx1"/>
                          </a:solidFill>
                          <a:effectLst/>
                        </a:rPr>
                        <a:t>1.000 TL </a:t>
                      </a:r>
                      <a:endParaRPr lang="en-US" sz="1600" dirty="0">
                        <a:solidFill>
                          <a:schemeClr val="tx1"/>
                        </a:solidFill>
                        <a:effectLst/>
                        <a:latin typeface="Times New Roman"/>
                        <a:ea typeface="Times New Roman"/>
                      </a:endParaRPr>
                    </a:p>
                  </a:txBody>
                  <a:tcPr marL="68580" marR="68580" marT="0" marB="0">
                    <a:solidFill>
                      <a:schemeClr val="accent1">
                        <a:lumMod val="20000"/>
                        <a:lumOff val="80000"/>
                      </a:schemeClr>
                    </a:solidFill>
                  </a:tcPr>
                </a:tc>
              </a:tr>
              <a:tr h="291732">
                <a:tc>
                  <a:txBody>
                    <a:bodyPr/>
                    <a:lstStyle/>
                    <a:p>
                      <a:pPr marL="0" marR="0" algn="just">
                        <a:spcBef>
                          <a:spcPts val="0"/>
                        </a:spcBef>
                        <a:spcAft>
                          <a:spcPts val="600"/>
                        </a:spcAft>
                      </a:pPr>
                      <a:r>
                        <a:rPr lang="tr-TR" sz="1600" dirty="0">
                          <a:effectLst/>
                        </a:rPr>
                        <a:t>Yükselen Girişim için asgari tutar:</a:t>
                      </a:r>
                      <a:endParaRPr lang="en-US" sz="1600" dirty="0">
                        <a:effectLst/>
                        <a:latin typeface="Times New Roman"/>
                        <a:ea typeface="Times New Roman"/>
                      </a:endParaRPr>
                    </a:p>
                  </a:txBody>
                  <a:tcPr marL="68580" marR="68580" marT="0" marB="0"/>
                </a:tc>
                <a:tc>
                  <a:txBody>
                    <a:bodyPr/>
                    <a:lstStyle/>
                    <a:p>
                      <a:pPr marL="0" marR="0" algn="just">
                        <a:spcBef>
                          <a:spcPts val="0"/>
                        </a:spcBef>
                        <a:spcAft>
                          <a:spcPts val="600"/>
                        </a:spcAft>
                      </a:pPr>
                      <a:r>
                        <a:rPr lang="tr-TR" sz="1600" dirty="0">
                          <a:effectLst/>
                        </a:rPr>
                        <a:t>5.000 TL</a:t>
                      </a:r>
                      <a:endParaRPr lang="en-US" sz="1600" dirty="0">
                        <a:effectLst/>
                        <a:latin typeface="Times New Roman"/>
                        <a:ea typeface="Times New Roman"/>
                      </a:endParaRPr>
                    </a:p>
                  </a:txBody>
                  <a:tcPr marL="68580" marR="68580" marT="0" marB="0">
                    <a:solidFill>
                      <a:schemeClr val="tx2">
                        <a:lumMod val="20000"/>
                        <a:lumOff val="80000"/>
                      </a:schemeClr>
                    </a:solidFill>
                  </a:tcPr>
                </a:tc>
              </a:tr>
            </a:tbl>
          </a:graphicData>
        </a:graphic>
      </p:graphicFrame>
      <p:sp>
        <p:nvSpPr>
          <p:cNvPr id="3" name="Rectangle 2"/>
          <p:cNvSpPr/>
          <p:nvPr/>
        </p:nvSpPr>
        <p:spPr>
          <a:xfrm>
            <a:off x="432048" y="4715852"/>
            <a:ext cx="4572000" cy="369332"/>
          </a:xfrm>
          <a:prstGeom prst="rect">
            <a:avLst/>
          </a:prstGeom>
        </p:spPr>
        <p:txBody>
          <a:bodyPr>
            <a:spAutoFit/>
          </a:bodyPr>
          <a:lstStyle/>
          <a:p>
            <a:r>
              <a:rPr lang="tr-TR" b="1" dirty="0" smtClean="0">
                <a:solidFill>
                  <a:srgbClr val="0070C0"/>
                </a:solidFill>
                <a:latin typeface="Times New Roman" panose="02020603050405020304" pitchFamily="18" charset="0"/>
                <a:cs typeface="Times New Roman" panose="02020603050405020304" pitchFamily="18" charset="0"/>
              </a:rPr>
              <a:t>3)   Alım-Satım ücreti</a:t>
            </a:r>
          </a:p>
        </p:txBody>
      </p:sp>
      <p:sp>
        <p:nvSpPr>
          <p:cNvPr id="5" name="Rectangle 4"/>
          <p:cNvSpPr/>
          <p:nvPr/>
        </p:nvSpPr>
        <p:spPr>
          <a:xfrm>
            <a:off x="459986" y="1331476"/>
            <a:ext cx="2379819" cy="369332"/>
          </a:xfrm>
          <a:prstGeom prst="rect">
            <a:avLst/>
          </a:prstGeom>
        </p:spPr>
        <p:txBody>
          <a:bodyPr wrap="none">
            <a:spAutoFit/>
          </a:bodyPr>
          <a:lstStyle/>
          <a:p>
            <a:r>
              <a:rPr lang="tr-TR" b="1" dirty="0" smtClean="0">
                <a:solidFill>
                  <a:srgbClr val="0070C0"/>
                </a:solidFill>
                <a:latin typeface="Times New Roman" panose="02020603050405020304" pitchFamily="18" charset="0"/>
                <a:cs typeface="Times New Roman" panose="02020603050405020304" pitchFamily="18" charset="0"/>
              </a:rPr>
              <a:t>1)   Üyelik kayıt ücreti</a:t>
            </a:r>
          </a:p>
        </p:txBody>
      </p:sp>
      <p:sp>
        <p:nvSpPr>
          <p:cNvPr id="12" name="Rectangle 11"/>
          <p:cNvSpPr/>
          <p:nvPr/>
        </p:nvSpPr>
        <p:spPr>
          <a:xfrm>
            <a:off x="445199" y="3501008"/>
            <a:ext cx="4335546" cy="369332"/>
          </a:xfrm>
          <a:prstGeom prst="rect">
            <a:avLst/>
          </a:prstGeom>
        </p:spPr>
        <p:txBody>
          <a:bodyPr wrap="none">
            <a:spAutoFit/>
          </a:bodyPr>
          <a:lstStyle/>
          <a:p>
            <a:r>
              <a:rPr lang="tr-TR" b="1" dirty="0" smtClean="0">
                <a:solidFill>
                  <a:srgbClr val="0070C0"/>
                </a:solidFill>
                <a:latin typeface="Times New Roman" panose="02020603050405020304" pitchFamily="18" charset="0"/>
                <a:cs typeface="Times New Roman" panose="02020603050405020304" pitchFamily="18" charset="0"/>
              </a:rPr>
              <a:t>2)   Görüşme Odası (Yetkilendirme) ücreti</a:t>
            </a:r>
          </a:p>
        </p:txBody>
      </p:sp>
      <p:sp>
        <p:nvSpPr>
          <p:cNvPr id="4" name="Slide Number Placeholder 3"/>
          <p:cNvSpPr>
            <a:spLocks noGrp="1"/>
          </p:cNvSpPr>
          <p:nvPr>
            <p:ph type="sldNum" sz="quarter" idx="12"/>
          </p:nvPr>
        </p:nvSpPr>
        <p:spPr/>
        <p:txBody>
          <a:bodyPr/>
          <a:lstStyle/>
          <a:p>
            <a:fld id="{5A29C81E-DB07-49D9-93E0-7CE6D7723F7F}" type="slidenum">
              <a:rPr lang="tr-TR" smtClean="0"/>
              <a:t>11</a:t>
            </a:fld>
            <a:endParaRPr lang="tr-TR"/>
          </a:p>
        </p:txBody>
      </p:sp>
    </p:spTree>
    <p:extLst>
      <p:ext uri="{BB962C8B-B14F-4D97-AF65-F5344CB8AC3E}">
        <p14:creationId xmlns:p14="http://schemas.microsoft.com/office/powerpoint/2010/main" val="29199571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11560" y="1241459"/>
            <a:ext cx="4572000" cy="5324535"/>
          </a:xfrm>
          <a:prstGeom prst="rect">
            <a:avLst/>
          </a:prstGeom>
        </p:spPr>
        <p:txBody>
          <a:bodyPr>
            <a:spAutoFit/>
          </a:bodyPr>
          <a:lstStyle/>
          <a:p>
            <a:r>
              <a:rPr lang="tr-TR" b="1" u="sng" dirty="0"/>
              <a:t>Web Adresi:</a:t>
            </a:r>
            <a:endParaRPr lang="tr-TR" dirty="0"/>
          </a:p>
          <a:p>
            <a:r>
              <a:rPr lang="tr-TR" u="sng" dirty="0">
                <a:hlinkClick r:id="rId2"/>
              </a:rPr>
              <a:t>www.bistozelpazar.com</a:t>
            </a:r>
            <a:endParaRPr lang="tr-TR" dirty="0"/>
          </a:p>
          <a:p>
            <a:r>
              <a:rPr lang="tr-TR" sz="1400" dirty="0"/>
              <a:t> </a:t>
            </a:r>
          </a:p>
          <a:p>
            <a:r>
              <a:rPr lang="tr-TR" b="1" u="sng" dirty="0"/>
              <a:t>Twitter:</a:t>
            </a:r>
            <a:endParaRPr lang="tr-TR" dirty="0"/>
          </a:p>
          <a:p>
            <a:r>
              <a:rPr lang="tr-TR" dirty="0"/>
              <a:t>@BistOzelPazar</a:t>
            </a:r>
          </a:p>
          <a:p>
            <a:r>
              <a:rPr lang="tr-TR" u="sng" dirty="0">
                <a:hlinkClick r:id="rId3"/>
              </a:rPr>
              <a:t>https://twitter.com/BistOzelPazar</a:t>
            </a:r>
            <a:endParaRPr lang="tr-TR" dirty="0"/>
          </a:p>
          <a:p>
            <a:r>
              <a:rPr lang="tr-TR" sz="1400" dirty="0"/>
              <a:t> </a:t>
            </a:r>
          </a:p>
          <a:p>
            <a:r>
              <a:rPr lang="tr-TR" b="1" u="sng" dirty="0"/>
              <a:t>Facebook:</a:t>
            </a:r>
            <a:endParaRPr lang="tr-TR" dirty="0"/>
          </a:p>
          <a:p>
            <a:r>
              <a:rPr lang="tr-TR" u="sng" dirty="0">
                <a:hlinkClick r:id="rId4"/>
              </a:rPr>
              <a:t>https://www.facebook.com/bistozelpazar</a:t>
            </a:r>
            <a:endParaRPr lang="tr-TR" dirty="0"/>
          </a:p>
          <a:p>
            <a:r>
              <a:rPr lang="tr-TR" sz="1400" b="1" dirty="0"/>
              <a:t> </a:t>
            </a:r>
            <a:endParaRPr lang="tr-TR" sz="1400" dirty="0"/>
          </a:p>
          <a:p>
            <a:r>
              <a:rPr lang="tr-TR" b="1" u="sng" dirty="0"/>
              <a:t>Youtube:</a:t>
            </a:r>
            <a:endParaRPr lang="tr-TR" dirty="0"/>
          </a:p>
          <a:p>
            <a:r>
              <a:rPr lang="tr-TR" u="sng" dirty="0">
                <a:hlinkClick r:id="rId5"/>
              </a:rPr>
              <a:t>http://</a:t>
            </a:r>
            <a:r>
              <a:rPr lang="tr-TR" u="sng" dirty="0" smtClean="0">
                <a:hlinkClick r:id="rId5"/>
              </a:rPr>
              <a:t>www.youtube.com/bistozelpazar</a:t>
            </a:r>
            <a:endParaRPr lang="tr-TR" u="sng" dirty="0" smtClean="0"/>
          </a:p>
          <a:p>
            <a:endParaRPr lang="tr-TR" sz="1400" u="sng" dirty="0"/>
          </a:p>
          <a:p>
            <a:r>
              <a:rPr lang="tr-TR" b="1" u="sng" dirty="0"/>
              <a:t>E-Posta:</a:t>
            </a:r>
          </a:p>
          <a:p>
            <a:r>
              <a:rPr lang="tr-TR" dirty="0" smtClean="0">
                <a:hlinkClick r:id="rId6"/>
              </a:rPr>
              <a:t>info@bistozelpazar.com</a:t>
            </a:r>
            <a:endParaRPr lang="tr-TR" dirty="0" smtClean="0"/>
          </a:p>
          <a:p>
            <a:endParaRPr lang="tr-TR" dirty="0"/>
          </a:p>
          <a:p>
            <a:r>
              <a:rPr lang="tr-TR" b="1" u="sng" dirty="0" smtClean="0"/>
              <a:t>Telefon:</a:t>
            </a:r>
          </a:p>
          <a:p>
            <a:r>
              <a:rPr lang="tr-TR" dirty="0" smtClean="0"/>
              <a:t>+</a:t>
            </a:r>
            <a:r>
              <a:rPr lang="tr-TR" dirty="0"/>
              <a:t>90 212 298 29 </a:t>
            </a:r>
            <a:r>
              <a:rPr lang="tr-TR" dirty="0" smtClean="0"/>
              <a:t>29</a:t>
            </a:r>
          </a:p>
          <a:p>
            <a:endParaRPr lang="tr-TR" sz="1400" b="1" u="sng" dirty="0" smtClean="0"/>
          </a:p>
          <a:p>
            <a:endParaRPr lang="tr-TR" dirty="0"/>
          </a:p>
        </p:txBody>
      </p:sp>
      <p:sp>
        <p:nvSpPr>
          <p:cNvPr id="6" name="TextBox 5"/>
          <p:cNvSpPr txBox="1"/>
          <p:nvPr/>
        </p:nvSpPr>
        <p:spPr>
          <a:xfrm>
            <a:off x="611560" y="92853"/>
            <a:ext cx="2088329" cy="671851"/>
          </a:xfrm>
          <a:prstGeom prst="rect">
            <a:avLst/>
          </a:prstGeom>
          <a:noFill/>
        </p:spPr>
        <p:txBody>
          <a:bodyPr wrap="none" rtlCol="0">
            <a:spAutoFit/>
          </a:bodyPr>
          <a:lstStyle/>
          <a:p>
            <a:pPr>
              <a:lnSpc>
                <a:spcPct val="150000"/>
              </a:lnSpc>
            </a:pPr>
            <a:r>
              <a:rPr lang="tr-TR" sz="2800" dirty="0" smtClean="0">
                <a:solidFill>
                  <a:schemeClr val="bg1"/>
                </a:solidFill>
              </a:rPr>
              <a:t>Teşekkürler…</a:t>
            </a:r>
            <a:endParaRPr lang="tr-TR" sz="2800" dirty="0">
              <a:solidFill>
                <a:schemeClr val="bg1"/>
              </a:solidFill>
            </a:endParaRPr>
          </a:p>
        </p:txBody>
      </p:sp>
      <p:sp>
        <p:nvSpPr>
          <p:cNvPr id="7" name="Slide Number Placeholder 6"/>
          <p:cNvSpPr>
            <a:spLocks noGrp="1"/>
          </p:cNvSpPr>
          <p:nvPr>
            <p:ph type="sldNum" sz="quarter" idx="12"/>
          </p:nvPr>
        </p:nvSpPr>
        <p:spPr/>
        <p:txBody>
          <a:bodyPr/>
          <a:lstStyle/>
          <a:p>
            <a:fld id="{5A29C81E-DB07-49D9-93E0-7CE6D7723F7F}" type="slidenum">
              <a:rPr lang="tr-TR" smtClean="0"/>
              <a:t>12</a:t>
            </a:fld>
            <a:endParaRPr lang="tr-TR"/>
          </a:p>
        </p:txBody>
      </p:sp>
    </p:spTree>
    <p:extLst>
      <p:ext uri="{BB962C8B-B14F-4D97-AF65-F5344CB8AC3E}">
        <p14:creationId xmlns:p14="http://schemas.microsoft.com/office/powerpoint/2010/main" val="12339076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611560" y="260648"/>
            <a:ext cx="974947" cy="523220"/>
          </a:xfrm>
          <a:prstGeom prst="rect">
            <a:avLst/>
          </a:prstGeom>
          <a:noFill/>
        </p:spPr>
        <p:txBody>
          <a:bodyPr wrap="none" rtlCol="0">
            <a:spAutoFit/>
          </a:bodyPr>
          <a:lstStyle/>
          <a:p>
            <a:r>
              <a:rPr lang="tr-TR" sz="2800" dirty="0" smtClean="0">
                <a:solidFill>
                  <a:schemeClr val="bg1"/>
                </a:solidFill>
              </a:rPr>
              <a:t>İçerik</a:t>
            </a:r>
            <a:endParaRPr lang="tr-TR" sz="2800" dirty="0">
              <a:solidFill>
                <a:schemeClr val="bg1"/>
              </a:solidFill>
            </a:endParaRPr>
          </a:p>
        </p:txBody>
      </p:sp>
      <p:sp>
        <p:nvSpPr>
          <p:cNvPr id="8" name="TextBox 7"/>
          <p:cNvSpPr txBox="1"/>
          <p:nvPr/>
        </p:nvSpPr>
        <p:spPr>
          <a:xfrm>
            <a:off x="611559" y="1124744"/>
            <a:ext cx="5653535" cy="5770811"/>
          </a:xfrm>
          <a:prstGeom prst="rect">
            <a:avLst/>
          </a:prstGeom>
          <a:noFill/>
        </p:spPr>
        <p:txBody>
          <a:bodyPr wrap="none" rtlCol="0">
            <a:spAutoFit/>
          </a:bodyPr>
          <a:lstStyle/>
          <a:p>
            <a:pPr marL="285750" indent="-285750">
              <a:lnSpc>
                <a:spcPct val="150000"/>
              </a:lnSpc>
              <a:buFont typeface="Arial" pitchFamily="34" charset="0"/>
              <a:buChar char="•"/>
            </a:pPr>
            <a:r>
              <a:rPr lang="tr-TR" sz="2400" dirty="0" smtClean="0"/>
              <a:t>Özel Pazar nedir? </a:t>
            </a:r>
          </a:p>
          <a:p>
            <a:pPr marL="285750" indent="-285750">
              <a:lnSpc>
                <a:spcPct val="150000"/>
              </a:lnSpc>
              <a:buFont typeface="Arial" pitchFamily="34" charset="0"/>
              <a:buChar char="•"/>
            </a:pPr>
            <a:r>
              <a:rPr lang="tr-TR" sz="2400" dirty="0"/>
              <a:t>Kimler Üye Olabilir</a:t>
            </a:r>
            <a:r>
              <a:rPr lang="tr-TR" sz="2400" dirty="0" smtClean="0"/>
              <a:t>?</a:t>
            </a:r>
          </a:p>
          <a:p>
            <a:pPr marL="285750" indent="-285750">
              <a:lnSpc>
                <a:spcPct val="150000"/>
              </a:lnSpc>
              <a:buFont typeface="Arial" pitchFamily="34" charset="0"/>
              <a:buChar char="•"/>
            </a:pPr>
            <a:r>
              <a:rPr lang="tr-TR" sz="2400" dirty="0"/>
              <a:t>Özel Pazar nasıl işliyor? </a:t>
            </a:r>
          </a:p>
          <a:p>
            <a:pPr marL="285750" indent="-285750">
              <a:lnSpc>
                <a:spcPct val="150000"/>
              </a:lnSpc>
              <a:buFont typeface="Arial" pitchFamily="34" charset="0"/>
              <a:buChar char="•"/>
            </a:pPr>
            <a:r>
              <a:rPr lang="tr-TR" sz="2400" dirty="0"/>
              <a:t>Kademeli ve güvenli bilgi paylaşımı</a:t>
            </a:r>
          </a:p>
          <a:p>
            <a:pPr marL="285750" indent="-285750">
              <a:lnSpc>
                <a:spcPct val="150000"/>
              </a:lnSpc>
              <a:buFont typeface="Arial" pitchFamily="34" charset="0"/>
              <a:buChar char="•"/>
            </a:pPr>
            <a:r>
              <a:rPr lang="tr-TR" sz="2400" dirty="0"/>
              <a:t>Nitelikli yatırımcı kaydı</a:t>
            </a:r>
          </a:p>
          <a:p>
            <a:pPr marL="285750" indent="-285750">
              <a:lnSpc>
                <a:spcPct val="150000"/>
              </a:lnSpc>
              <a:buFont typeface="Arial" pitchFamily="34" charset="0"/>
              <a:buChar char="•"/>
            </a:pPr>
            <a:r>
              <a:rPr lang="tr-TR" sz="2400" dirty="0" smtClean="0"/>
              <a:t>Şirketlere sunulan avantaj ve hizmetler</a:t>
            </a:r>
          </a:p>
          <a:p>
            <a:pPr marL="285750" indent="-285750">
              <a:lnSpc>
                <a:spcPct val="150000"/>
              </a:lnSpc>
              <a:buFont typeface="Arial" pitchFamily="34" charset="0"/>
              <a:buChar char="•"/>
            </a:pPr>
            <a:r>
              <a:rPr lang="tr-TR" sz="2400" dirty="0" smtClean="0"/>
              <a:t>Yatırımcılara </a:t>
            </a:r>
            <a:r>
              <a:rPr lang="tr-TR" sz="2400" dirty="0"/>
              <a:t>sunulan avantaj ve hizmetler</a:t>
            </a:r>
            <a:endParaRPr lang="tr-TR" sz="2400" dirty="0" smtClean="0"/>
          </a:p>
          <a:p>
            <a:pPr marL="285750" indent="-285750">
              <a:lnSpc>
                <a:spcPct val="150000"/>
              </a:lnSpc>
              <a:buFont typeface="Arial" pitchFamily="34" charset="0"/>
              <a:buChar char="•"/>
            </a:pPr>
            <a:r>
              <a:rPr lang="tr-TR" sz="2400" dirty="0" smtClean="0"/>
              <a:t>Üyelik </a:t>
            </a:r>
            <a:r>
              <a:rPr lang="tr-TR" sz="2400" dirty="0"/>
              <a:t>için gerekli belgeler</a:t>
            </a:r>
          </a:p>
          <a:p>
            <a:pPr marL="285750" indent="-285750">
              <a:lnSpc>
                <a:spcPct val="150000"/>
              </a:lnSpc>
              <a:buFont typeface="Arial" pitchFamily="34" charset="0"/>
              <a:buChar char="•"/>
            </a:pPr>
            <a:r>
              <a:rPr lang="tr-TR" sz="2400" dirty="0" smtClean="0"/>
              <a:t>Ücret tarifesi</a:t>
            </a:r>
          </a:p>
          <a:p>
            <a:pPr marL="285750" indent="-285750">
              <a:lnSpc>
                <a:spcPct val="150000"/>
              </a:lnSpc>
              <a:buFont typeface="Arial" pitchFamily="34" charset="0"/>
              <a:buChar char="•"/>
            </a:pPr>
            <a:endParaRPr lang="tr-TR" dirty="0" smtClean="0"/>
          </a:p>
          <a:p>
            <a:pPr marL="285750" indent="-285750">
              <a:buFont typeface="Arial" pitchFamily="34" charset="0"/>
              <a:buChar char="•"/>
            </a:pPr>
            <a:endParaRPr lang="tr-TR" dirty="0"/>
          </a:p>
        </p:txBody>
      </p:sp>
      <p:sp>
        <p:nvSpPr>
          <p:cNvPr id="2" name="Slide Number Placeholder 1"/>
          <p:cNvSpPr>
            <a:spLocks noGrp="1"/>
          </p:cNvSpPr>
          <p:nvPr>
            <p:ph type="sldNum" sz="quarter" idx="12"/>
          </p:nvPr>
        </p:nvSpPr>
        <p:spPr/>
        <p:txBody>
          <a:bodyPr/>
          <a:lstStyle/>
          <a:p>
            <a:fld id="{5A29C81E-DB07-49D9-93E0-7CE6D7723F7F}" type="slidenum">
              <a:rPr lang="tr-TR" smtClean="0"/>
              <a:t>2</a:t>
            </a:fld>
            <a:endParaRPr lang="tr-TR"/>
          </a:p>
        </p:txBody>
      </p:sp>
    </p:spTree>
    <p:extLst>
      <p:ext uri="{BB962C8B-B14F-4D97-AF65-F5344CB8AC3E}">
        <p14:creationId xmlns:p14="http://schemas.microsoft.com/office/powerpoint/2010/main" val="32909152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611560" y="260648"/>
            <a:ext cx="2730812" cy="523220"/>
          </a:xfrm>
          <a:prstGeom prst="rect">
            <a:avLst/>
          </a:prstGeom>
          <a:noFill/>
        </p:spPr>
        <p:txBody>
          <a:bodyPr wrap="none" rtlCol="0">
            <a:spAutoFit/>
          </a:bodyPr>
          <a:lstStyle/>
          <a:p>
            <a:r>
              <a:rPr lang="tr-TR" sz="2800" dirty="0" smtClean="0">
                <a:solidFill>
                  <a:schemeClr val="bg1"/>
                </a:solidFill>
              </a:rPr>
              <a:t>Özel Pazar Nedir?</a:t>
            </a:r>
            <a:endParaRPr lang="tr-TR" sz="2800" dirty="0">
              <a:solidFill>
                <a:schemeClr val="bg1"/>
              </a:solidFill>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1052737"/>
            <a:ext cx="7850422" cy="32403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323528" y="4293096"/>
            <a:ext cx="8640960" cy="2677656"/>
          </a:xfrm>
          <a:prstGeom prst="rect">
            <a:avLst/>
          </a:prstGeom>
          <a:noFill/>
        </p:spPr>
        <p:txBody>
          <a:bodyPr wrap="square" rtlCol="0">
            <a:spAutoFit/>
          </a:bodyPr>
          <a:lstStyle/>
          <a:p>
            <a:pPr marL="285750" indent="-285750">
              <a:spcAft>
                <a:spcPts val="600"/>
              </a:spcAft>
              <a:buFont typeface="Arial" pitchFamily="34" charset="0"/>
              <a:buChar char="•"/>
            </a:pPr>
            <a:r>
              <a:rPr lang="tr-TR" sz="1600" dirty="0" smtClean="0"/>
              <a:t>Özel Pazar, halka açık olmayan anonim şirket paylarının ikili anlaşmalarla alınıp-satıldığı, üyelik bazlı ve web tabanlı bir Pazar yeridir. </a:t>
            </a:r>
          </a:p>
          <a:p>
            <a:pPr marL="285750" indent="-285750">
              <a:spcAft>
                <a:spcPts val="600"/>
              </a:spcAft>
              <a:buFont typeface="Arial" pitchFamily="34" charset="0"/>
              <a:buChar char="•"/>
            </a:pPr>
            <a:r>
              <a:rPr lang="tr-TR" sz="1600" dirty="0" smtClean="0"/>
              <a:t>Borsa’nın klasik Pazar yerlerinin aksine sürekli alım-satım işlemi yapılmayan, kamuoyunu aydınlatma gibi yükümlülükleri bulunmayan, pay devrinin ve ortaklık yapısının şirketin kendi kontrolünde olduğu bir platformdur. </a:t>
            </a:r>
          </a:p>
          <a:p>
            <a:pPr marL="285750" indent="-285750">
              <a:spcAft>
                <a:spcPts val="600"/>
              </a:spcAft>
              <a:buFont typeface="Arial" pitchFamily="34" charset="0"/>
              <a:buChar char="•"/>
            </a:pPr>
            <a:r>
              <a:rPr lang="tr-TR" sz="1600" dirty="0" smtClean="0"/>
              <a:t>Şirket ve yatırımcıları güvenlikli bir ortamda bir araya getirir. Doküman ve bilgi paylaşımı ile pay satış ihalesi düzenleme gibi imkânlar sunar.    </a:t>
            </a:r>
          </a:p>
          <a:p>
            <a:pPr marL="285750" indent="-285750">
              <a:spcAft>
                <a:spcPts val="600"/>
              </a:spcAft>
              <a:buFont typeface="Arial" pitchFamily="34" charset="0"/>
              <a:buChar char="•"/>
            </a:pPr>
            <a:endParaRPr lang="tr-TR" dirty="0" smtClean="0">
              <a:solidFill>
                <a:srgbClr val="0070C0"/>
              </a:solidFill>
            </a:endParaRPr>
          </a:p>
          <a:p>
            <a:pPr marL="285750" indent="-285750">
              <a:buFont typeface="Arial" pitchFamily="34" charset="0"/>
              <a:buChar char="•"/>
            </a:pPr>
            <a:endParaRPr lang="tr-TR" dirty="0"/>
          </a:p>
        </p:txBody>
      </p:sp>
      <p:sp>
        <p:nvSpPr>
          <p:cNvPr id="2" name="Slide Number Placeholder 1"/>
          <p:cNvSpPr>
            <a:spLocks noGrp="1"/>
          </p:cNvSpPr>
          <p:nvPr>
            <p:ph type="sldNum" sz="quarter" idx="12"/>
          </p:nvPr>
        </p:nvSpPr>
        <p:spPr/>
        <p:txBody>
          <a:bodyPr/>
          <a:lstStyle/>
          <a:p>
            <a:fld id="{5A29C81E-DB07-49D9-93E0-7CE6D7723F7F}" type="slidenum">
              <a:rPr lang="tr-TR" smtClean="0"/>
              <a:t>3</a:t>
            </a:fld>
            <a:endParaRPr lang="tr-TR"/>
          </a:p>
        </p:txBody>
      </p:sp>
    </p:spTree>
    <p:extLst>
      <p:ext uri="{BB962C8B-B14F-4D97-AF65-F5344CB8AC3E}">
        <p14:creationId xmlns:p14="http://schemas.microsoft.com/office/powerpoint/2010/main" val="14049616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611560" y="260648"/>
            <a:ext cx="3070521" cy="523220"/>
          </a:xfrm>
          <a:prstGeom prst="rect">
            <a:avLst/>
          </a:prstGeom>
          <a:noFill/>
        </p:spPr>
        <p:txBody>
          <a:bodyPr wrap="none" rtlCol="0">
            <a:spAutoFit/>
          </a:bodyPr>
          <a:lstStyle/>
          <a:p>
            <a:r>
              <a:rPr lang="tr-TR" sz="2800" dirty="0" smtClean="0">
                <a:solidFill>
                  <a:schemeClr val="bg1"/>
                </a:solidFill>
              </a:rPr>
              <a:t>Kimler Üye Olabilir?</a:t>
            </a:r>
            <a:endParaRPr lang="tr-TR" sz="2800" dirty="0">
              <a:solidFill>
                <a:schemeClr val="bg1"/>
              </a:solidFill>
            </a:endParaRPr>
          </a:p>
        </p:txBody>
      </p:sp>
      <p:sp>
        <p:nvSpPr>
          <p:cNvPr id="5" name="Rectangle 4"/>
          <p:cNvSpPr/>
          <p:nvPr/>
        </p:nvSpPr>
        <p:spPr>
          <a:xfrm>
            <a:off x="251520" y="1196751"/>
            <a:ext cx="3619144" cy="2616101"/>
          </a:xfrm>
          <a:prstGeom prst="rect">
            <a:avLst/>
          </a:prstGeom>
          <a:ln>
            <a:solidFill>
              <a:schemeClr val="accent1"/>
            </a:solidFill>
          </a:ln>
        </p:spPr>
        <p:txBody>
          <a:bodyPr wrap="square">
            <a:spAutoFit/>
          </a:bodyPr>
          <a:lstStyle/>
          <a:p>
            <a:pPr marL="342900" indent="-342900">
              <a:buFont typeface="+mj-lt"/>
              <a:buAutoNum type="arabicParenR"/>
            </a:pPr>
            <a:r>
              <a:rPr lang="tr-TR" dirty="0" smtClean="0"/>
              <a:t>Anonim ve Limited Şirketler </a:t>
            </a:r>
          </a:p>
          <a:p>
            <a:pPr>
              <a:spcAft>
                <a:spcPts val="600"/>
              </a:spcAft>
            </a:pPr>
            <a:r>
              <a:rPr lang="tr-TR" dirty="0" smtClean="0"/>
              <a:t>(Halka açık olmayan Yeni ve Yükselen Girişimler, Değerlendirme Komitesi görüşü ile üye olurlar)</a:t>
            </a:r>
            <a:endParaRPr lang="tr-TR" dirty="0"/>
          </a:p>
          <a:p>
            <a:pPr marL="342900" indent="-342900">
              <a:spcAft>
                <a:spcPts val="600"/>
              </a:spcAft>
              <a:buFont typeface="+mj-lt"/>
              <a:buAutoNum type="arabicParenR" startAt="2"/>
            </a:pPr>
            <a:r>
              <a:rPr lang="tr-TR" dirty="0" smtClean="0"/>
              <a:t>Şirket </a:t>
            </a:r>
            <a:r>
              <a:rPr lang="tr-TR" dirty="0"/>
              <a:t>Ortakları</a:t>
            </a:r>
          </a:p>
          <a:p>
            <a:pPr marL="342900" indent="-342900">
              <a:spcAft>
                <a:spcPts val="600"/>
              </a:spcAft>
              <a:buFont typeface="+mj-lt"/>
              <a:buAutoNum type="arabicParenR" startAt="2"/>
            </a:pPr>
            <a:r>
              <a:rPr lang="tr-TR" dirty="0"/>
              <a:t>Yatırımcılar</a:t>
            </a:r>
          </a:p>
          <a:p>
            <a:pPr marL="342900" indent="-342900">
              <a:spcAft>
                <a:spcPts val="600"/>
              </a:spcAft>
              <a:buFont typeface="+mj-lt"/>
              <a:buAutoNum type="arabicParenR" startAt="2"/>
            </a:pPr>
            <a:r>
              <a:rPr lang="tr-TR" dirty="0"/>
              <a:t>Aracılar</a:t>
            </a:r>
          </a:p>
          <a:p>
            <a:pPr marL="342900" indent="-342900">
              <a:spcAft>
                <a:spcPts val="600"/>
              </a:spcAft>
              <a:buFont typeface="+mj-lt"/>
              <a:buAutoNum type="arabicParenR" startAt="2"/>
            </a:pPr>
            <a:r>
              <a:rPr lang="tr-TR" dirty="0"/>
              <a:t>Servis </a:t>
            </a:r>
            <a:r>
              <a:rPr lang="tr-TR" dirty="0" smtClean="0"/>
              <a:t>Sağlayıcılar</a:t>
            </a:r>
            <a:endParaRPr lang="tr-TR" dirty="0"/>
          </a:p>
        </p:txBody>
      </p:sp>
      <p:pic>
        <p:nvPicPr>
          <p:cNvPr id="3076" name="Picture 4" descr="C:\Users\abdurrahmank.BORSA\Desktop\Rocket_Launch.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56312" y="1223818"/>
            <a:ext cx="2031912" cy="2565222"/>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6544840" y="1124744"/>
            <a:ext cx="2491656" cy="2539157"/>
          </a:xfrm>
          <a:prstGeom prst="rect">
            <a:avLst/>
          </a:prstGeom>
        </p:spPr>
        <p:txBody>
          <a:bodyPr wrap="square">
            <a:spAutoFit/>
          </a:bodyPr>
          <a:lstStyle/>
          <a:p>
            <a:pPr>
              <a:spcAft>
                <a:spcPts val="600"/>
              </a:spcAft>
            </a:pPr>
            <a:r>
              <a:rPr lang="tr-TR" b="1" dirty="0" smtClean="0"/>
              <a:t>Yeni Girişimler:</a:t>
            </a:r>
            <a:r>
              <a:rPr lang="tr-TR" dirty="0" smtClean="0"/>
              <a:t> </a:t>
            </a:r>
          </a:p>
          <a:p>
            <a:pPr marL="285750" indent="-285750">
              <a:spcAft>
                <a:spcPts val="600"/>
              </a:spcAft>
              <a:buFont typeface="Arial" pitchFamily="34" charset="0"/>
              <a:buChar char="•"/>
            </a:pPr>
            <a:r>
              <a:rPr lang="tr-TR" dirty="0" smtClean="0"/>
              <a:t>Şirketin </a:t>
            </a:r>
            <a:r>
              <a:rPr lang="tr-TR" dirty="0"/>
              <a:t>kuruluşundan itibaren en az 6 ay ve en fazla 5 yıl geçmiş </a:t>
            </a:r>
            <a:endParaRPr lang="tr-TR" dirty="0" smtClean="0"/>
          </a:p>
          <a:p>
            <a:pPr marL="285750" indent="-285750">
              <a:spcAft>
                <a:spcPts val="600"/>
              </a:spcAft>
              <a:buFont typeface="Arial" pitchFamily="34" charset="0"/>
              <a:buChar char="•"/>
            </a:pPr>
            <a:r>
              <a:rPr lang="tr-TR" dirty="0"/>
              <a:t>E</a:t>
            </a:r>
            <a:r>
              <a:rPr lang="tr-TR" dirty="0" smtClean="0"/>
              <a:t>n </a:t>
            </a:r>
            <a:r>
              <a:rPr lang="tr-TR" dirty="0"/>
              <a:t>az 1 adet fatura kesmiş</a:t>
            </a:r>
          </a:p>
          <a:p>
            <a:endParaRPr lang="tr-TR" dirty="0"/>
          </a:p>
          <a:p>
            <a:endParaRPr lang="tr-TR" dirty="0"/>
          </a:p>
        </p:txBody>
      </p:sp>
      <p:pic>
        <p:nvPicPr>
          <p:cNvPr id="3078" name="Picture 6" descr="C:\Users\abdurrahmank.BORSA\Desktop\rocket-667aac29c209b49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63888" y="3933056"/>
            <a:ext cx="3042295" cy="1728192"/>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6588224" y="3861048"/>
            <a:ext cx="2448272" cy="2462213"/>
          </a:xfrm>
          <a:prstGeom prst="rect">
            <a:avLst/>
          </a:prstGeom>
        </p:spPr>
        <p:txBody>
          <a:bodyPr wrap="square">
            <a:spAutoFit/>
          </a:bodyPr>
          <a:lstStyle/>
          <a:p>
            <a:pPr>
              <a:spcAft>
                <a:spcPts val="600"/>
              </a:spcAft>
            </a:pPr>
            <a:r>
              <a:rPr lang="tr-TR" b="1" dirty="0"/>
              <a:t>Yükselen </a:t>
            </a:r>
            <a:r>
              <a:rPr lang="tr-TR" b="1" dirty="0" smtClean="0"/>
              <a:t>Girişimler:</a:t>
            </a:r>
          </a:p>
          <a:p>
            <a:pPr marL="285750" indent="-285750">
              <a:spcAft>
                <a:spcPts val="600"/>
              </a:spcAft>
              <a:buFont typeface="Arial" pitchFamily="34" charset="0"/>
              <a:buChar char="•"/>
            </a:pPr>
            <a:r>
              <a:rPr lang="tr-TR" dirty="0" smtClean="0"/>
              <a:t>Aktif büyüklüğü veya </a:t>
            </a:r>
            <a:r>
              <a:rPr lang="tr-TR" dirty="0"/>
              <a:t>satış </a:t>
            </a:r>
            <a:r>
              <a:rPr lang="tr-TR" dirty="0" smtClean="0"/>
              <a:t>gelirleri </a:t>
            </a:r>
            <a:r>
              <a:rPr lang="tr-TR" dirty="0"/>
              <a:t>asgari 5 milyon TL </a:t>
            </a:r>
            <a:endParaRPr lang="tr-TR" dirty="0" smtClean="0"/>
          </a:p>
          <a:p>
            <a:pPr marL="285750" indent="-285750">
              <a:spcAft>
                <a:spcPts val="600"/>
              </a:spcAft>
              <a:buFont typeface="Arial" pitchFamily="34" charset="0"/>
              <a:buChar char="•"/>
            </a:pPr>
            <a:r>
              <a:rPr lang="tr-TR" dirty="0" smtClean="0"/>
              <a:t>Şirketin </a:t>
            </a:r>
            <a:r>
              <a:rPr lang="tr-TR" dirty="0"/>
              <a:t>kuruluşundan itibaren en az 2 yıl geçmiş </a:t>
            </a:r>
            <a:r>
              <a:rPr lang="tr-TR" dirty="0" smtClean="0"/>
              <a:t> </a:t>
            </a:r>
            <a:endParaRPr lang="tr-TR" dirty="0"/>
          </a:p>
        </p:txBody>
      </p:sp>
      <p:sp>
        <p:nvSpPr>
          <p:cNvPr id="8" name="Rectangle 7"/>
          <p:cNvSpPr/>
          <p:nvPr/>
        </p:nvSpPr>
        <p:spPr>
          <a:xfrm>
            <a:off x="251520" y="3947366"/>
            <a:ext cx="3240360" cy="1985159"/>
          </a:xfrm>
          <a:prstGeom prst="rect">
            <a:avLst/>
          </a:prstGeom>
        </p:spPr>
        <p:txBody>
          <a:bodyPr wrap="square">
            <a:spAutoFit/>
          </a:bodyPr>
          <a:lstStyle/>
          <a:p>
            <a:pPr>
              <a:spcAft>
                <a:spcPts val="600"/>
              </a:spcAft>
            </a:pPr>
            <a:r>
              <a:rPr lang="tr-TR" b="1" dirty="0" smtClean="0"/>
              <a:t>Yatırımcılar:</a:t>
            </a:r>
          </a:p>
          <a:p>
            <a:pPr marL="285750" indent="-285750">
              <a:spcAft>
                <a:spcPts val="600"/>
              </a:spcAft>
              <a:buFont typeface="Arial" pitchFamily="34" charset="0"/>
              <a:buChar char="•"/>
            </a:pPr>
            <a:r>
              <a:rPr lang="tr-TR" dirty="0" smtClean="0"/>
              <a:t>Nitelikli yatırımcılar</a:t>
            </a:r>
          </a:p>
          <a:p>
            <a:pPr marL="285750" indent="-285750">
              <a:spcAft>
                <a:spcPts val="600"/>
              </a:spcAft>
              <a:buFont typeface="Arial" pitchFamily="34" charset="0"/>
              <a:buChar char="•"/>
            </a:pPr>
            <a:r>
              <a:rPr lang="tr-TR" dirty="0" smtClean="0"/>
              <a:t>Bireysel Katılım Yatırımcıları (sertifikalı melek yatırımcılar)</a:t>
            </a:r>
          </a:p>
          <a:p>
            <a:pPr marL="285750" indent="-285750">
              <a:spcAft>
                <a:spcPts val="600"/>
              </a:spcAft>
              <a:buFont typeface="Arial" pitchFamily="34" charset="0"/>
              <a:buChar char="•"/>
            </a:pPr>
            <a:r>
              <a:rPr lang="tr-TR" dirty="0" smtClean="0"/>
              <a:t>Yurtdışında yerleşik nitelikli ve melek yatırımcılar</a:t>
            </a:r>
            <a:endParaRPr lang="tr-TR" dirty="0"/>
          </a:p>
        </p:txBody>
      </p:sp>
      <p:sp>
        <p:nvSpPr>
          <p:cNvPr id="2" name="Slide Number Placeholder 1"/>
          <p:cNvSpPr>
            <a:spLocks noGrp="1"/>
          </p:cNvSpPr>
          <p:nvPr>
            <p:ph type="sldNum" sz="quarter" idx="12"/>
          </p:nvPr>
        </p:nvSpPr>
        <p:spPr/>
        <p:txBody>
          <a:bodyPr/>
          <a:lstStyle/>
          <a:p>
            <a:fld id="{5A29C81E-DB07-49D9-93E0-7CE6D7723F7F}" type="slidenum">
              <a:rPr lang="tr-TR" smtClean="0"/>
              <a:t>4</a:t>
            </a:fld>
            <a:endParaRPr lang="tr-TR"/>
          </a:p>
        </p:txBody>
      </p:sp>
    </p:spTree>
    <p:extLst>
      <p:ext uri="{BB962C8B-B14F-4D97-AF65-F5344CB8AC3E}">
        <p14:creationId xmlns:p14="http://schemas.microsoft.com/office/powerpoint/2010/main" val="14049616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1520" y="1177582"/>
            <a:ext cx="8640960" cy="4893647"/>
          </a:xfrm>
          <a:prstGeom prst="rect">
            <a:avLst/>
          </a:prstGeom>
        </p:spPr>
        <p:txBody>
          <a:bodyPr wrap="square">
            <a:spAutoFit/>
          </a:bodyPr>
          <a:lstStyle/>
          <a:p>
            <a:r>
              <a:rPr lang="tr-TR" dirty="0" smtClean="0"/>
              <a:t>Merkezi Kayıt Kuruluşu’nda nitelikli </a:t>
            </a:r>
            <a:r>
              <a:rPr lang="tr-TR" dirty="0"/>
              <a:t>yatırımcı </a:t>
            </a:r>
            <a:r>
              <a:rPr lang="tr-TR" dirty="0" smtClean="0"/>
              <a:t>hesabı olanlar Özel </a:t>
            </a:r>
            <a:r>
              <a:rPr lang="tr-TR" dirty="0"/>
              <a:t>Pazar’da yatırımcı üyeliği </a:t>
            </a:r>
            <a:r>
              <a:rPr lang="tr-TR" dirty="0" smtClean="0"/>
              <a:t>başvurusunu </a:t>
            </a:r>
            <a:r>
              <a:rPr lang="tr-TR" dirty="0"/>
              <a:t>hemen </a:t>
            </a:r>
            <a:r>
              <a:rPr lang="tr-TR" dirty="0" smtClean="0"/>
              <a:t>yapabilirler. </a:t>
            </a:r>
          </a:p>
          <a:p>
            <a:endParaRPr lang="tr-TR" sz="1200" dirty="0" smtClean="0"/>
          </a:p>
          <a:p>
            <a:r>
              <a:rPr lang="tr-TR" dirty="0" smtClean="0"/>
              <a:t>Aracı kurum ve bankalara başvurarak Nitelikli yatırımcı hesabı açtırabilmek için aranan şartlar:</a:t>
            </a:r>
          </a:p>
          <a:p>
            <a:endParaRPr lang="tr-TR" dirty="0" smtClean="0"/>
          </a:p>
          <a:p>
            <a:r>
              <a:rPr lang="tr-TR" sz="1600" dirty="0" smtClean="0"/>
              <a:t>a</a:t>
            </a:r>
            <a:r>
              <a:rPr lang="tr-TR" sz="1600" dirty="0"/>
              <a:t>) Aracı kurum, banka, portföy yönetim şirketi, kolektif yatırım kuruluşu, emeklilik yatırım fonu, sigorta şirketi, ipotek finansman kuruluşu, varlık yönetim şirketi ya da bunlara muadil yurt dışında yerleşik kuruluş </a:t>
            </a:r>
            <a:r>
              <a:rPr lang="tr-TR" sz="1600" dirty="0" smtClean="0"/>
              <a:t>olmak</a:t>
            </a:r>
            <a:endParaRPr lang="tr-TR" sz="1600" dirty="0"/>
          </a:p>
          <a:p>
            <a:endParaRPr lang="tr-TR" sz="1600" dirty="0" smtClean="0"/>
          </a:p>
          <a:p>
            <a:r>
              <a:rPr lang="tr-TR" sz="1600" dirty="0" smtClean="0"/>
              <a:t>b</a:t>
            </a:r>
            <a:r>
              <a:rPr lang="tr-TR" sz="1600" dirty="0"/>
              <a:t>) </a:t>
            </a:r>
            <a:r>
              <a:rPr lang="tr-TR" sz="1600" dirty="0" smtClean="0"/>
              <a:t>Diğer tüzel kişiler: </a:t>
            </a:r>
            <a:r>
              <a:rPr lang="tr-TR" sz="1600" i="1" dirty="0" smtClean="0"/>
              <a:t>“finansal varlıkları </a:t>
            </a:r>
            <a:r>
              <a:rPr lang="tr-TR" sz="1600" i="1" dirty="0"/>
              <a:t>toplamının 1.000.000 </a:t>
            </a:r>
            <a:r>
              <a:rPr lang="tr-TR" sz="1600" i="1" dirty="0" smtClean="0"/>
              <a:t>TL </a:t>
            </a:r>
            <a:r>
              <a:rPr lang="tr-TR" sz="1600" i="1" dirty="0"/>
              <a:t>tutarını aşması” </a:t>
            </a:r>
            <a:r>
              <a:rPr lang="tr-TR" sz="1600" i="1" dirty="0" smtClean="0"/>
              <a:t>ve</a:t>
            </a:r>
            <a:r>
              <a:rPr lang="tr-TR" sz="1600" dirty="0" smtClean="0"/>
              <a:t>ya </a:t>
            </a:r>
            <a:r>
              <a:rPr lang="tr-TR" sz="1600" i="1" dirty="0" smtClean="0"/>
              <a:t>“</a:t>
            </a:r>
            <a:r>
              <a:rPr lang="tr-TR" sz="1600" i="1" dirty="0"/>
              <a:t>aktif toplamının 50.000.000 </a:t>
            </a:r>
            <a:r>
              <a:rPr lang="tr-TR" sz="1600" i="1" dirty="0" smtClean="0"/>
              <a:t>TL, </a:t>
            </a:r>
            <a:r>
              <a:rPr lang="tr-TR" sz="1600" i="1" dirty="0"/>
              <a:t>yıllık net </a:t>
            </a:r>
            <a:r>
              <a:rPr lang="tr-TR" sz="1600" i="1" dirty="0" smtClean="0"/>
              <a:t>hâsılatın </a:t>
            </a:r>
            <a:r>
              <a:rPr lang="tr-TR" sz="1600" i="1" dirty="0"/>
              <a:t>90.000.000 </a:t>
            </a:r>
            <a:r>
              <a:rPr lang="tr-TR" sz="1600" i="1" dirty="0" smtClean="0"/>
              <a:t>TL, öz sermayenin </a:t>
            </a:r>
            <a:r>
              <a:rPr lang="tr-TR" sz="1600" i="1" dirty="0"/>
              <a:t>5.000.000 </a:t>
            </a:r>
            <a:r>
              <a:rPr lang="tr-TR" sz="1600" i="1" dirty="0" smtClean="0"/>
              <a:t>TL’nin </a:t>
            </a:r>
            <a:r>
              <a:rPr lang="tr-TR" sz="1600" i="1" dirty="0"/>
              <a:t>üzerinde </a:t>
            </a:r>
            <a:r>
              <a:rPr lang="tr-TR" sz="1600" i="1" dirty="0" smtClean="0"/>
              <a:t>olması </a:t>
            </a:r>
            <a:r>
              <a:rPr lang="tr-TR" sz="1600" i="1" dirty="0"/>
              <a:t>kıstaslarından en az ikisini” </a:t>
            </a:r>
            <a:r>
              <a:rPr lang="tr-TR" sz="1600" dirty="0" smtClean="0"/>
              <a:t>şartlarını sağlamak</a:t>
            </a:r>
            <a:endParaRPr lang="tr-TR" sz="1600" dirty="0"/>
          </a:p>
          <a:p>
            <a:endParaRPr lang="tr-TR" sz="1600" dirty="0" smtClean="0"/>
          </a:p>
          <a:p>
            <a:r>
              <a:rPr lang="tr-TR" sz="1600" dirty="0" smtClean="0"/>
              <a:t>c</a:t>
            </a:r>
            <a:r>
              <a:rPr lang="tr-TR" sz="1600" dirty="0"/>
              <a:t>) Gerçek </a:t>
            </a:r>
            <a:r>
              <a:rPr lang="tr-TR" sz="1600" dirty="0" smtClean="0"/>
              <a:t>kişiler: “finansal varlıkları </a:t>
            </a:r>
            <a:r>
              <a:rPr lang="tr-TR" sz="1600" dirty="0"/>
              <a:t>toplamının 1.000.000 </a:t>
            </a:r>
            <a:r>
              <a:rPr lang="tr-TR" sz="1600" dirty="0" smtClean="0"/>
              <a:t>TL </a:t>
            </a:r>
            <a:r>
              <a:rPr lang="tr-TR" sz="1600" dirty="0"/>
              <a:t>tutarını aşması</a:t>
            </a:r>
            <a:r>
              <a:rPr lang="tr-TR" sz="1600" dirty="0" smtClean="0"/>
              <a:t>”</a:t>
            </a:r>
            <a:endParaRPr lang="tr-TR" sz="1600" dirty="0"/>
          </a:p>
          <a:p>
            <a:endParaRPr lang="tr-TR" sz="1200" dirty="0" smtClean="0"/>
          </a:p>
          <a:p>
            <a:r>
              <a:rPr lang="tr-TR" dirty="0" smtClean="0"/>
              <a:t>Tüzel kişiler nitelikli </a:t>
            </a:r>
            <a:r>
              <a:rPr lang="tr-TR" dirty="0"/>
              <a:t>yatırımcı kaydı </a:t>
            </a:r>
            <a:r>
              <a:rPr lang="tr-TR" dirty="0" smtClean="0"/>
              <a:t>olmadan Özel Pazar’a üye olabilir. Bunun için yukarıda nitelikli yatırımcı şartlarını taşıdığını (finansal varlıkları toplamı kıstası dışında) </a:t>
            </a:r>
            <a:r>
              <a:rPr lang="tr-TR" dirty="0"/>
              <a:t>gösteren </a:t>
            </a:r>
            <a:r>
              <a:rPr lang="tr-TR" dirty="0" smtClean="0"/>
              <a:t>belge ve son döneme </a:t>
            </a:r>
            <a:r>
              <a:rPr lang="tr-TR" dirty="0"/>
              <a:t>ait mali </a:t>
            </a:r>
            <a:r>
              <a:rPr lang="tr-TR" dirty="0" smtClean="0"/>
              <a:t>tablolarını </a:t>
            </a:r>
            <a:r>
              <a:rPr lang="tr-TR" dirty="0"/>
              <a:t>Özel Pazar platformuna </a:t>
            </a:r>
            <a:r>
              <a:rPr lang="tr-TR" dirty="0" smtClean="0"/>
              <a:t>yüklemeleri yeterlidir. </a:t>
            </a:r>
            <a:endParaRPr lang="tr-TR" dirty="0"/>
          </a:p>
        </p:txBody>
      </p:sp>
      <p:sp>
        <p:nvSpPr>
          <p:cNvPr id="5" name="TextBox 4"/>
          <p:cNvSpPr txBox="1"/>
          <p:nvPr/>
        </p:nvSpPr>
        <p:spPr>
          <a:xfrm>
            <a:off x="611560" y="260648"/>
            <a:ext cx="3452355" cy="523220"/>
          </a:xfrm>
          <a:prstGeom prst="rect">
            <a:avLst/>
          </a:prstGeom>
          <a:noFill/>
        </p:spPr>
        <p:txBody>
          <a:bodyPr wrap="none" rtlCol="0">
            <a:spAutoFit/>
          </a:bodyPr>
          <a:lstStyle/>
          <a:p>
            <a:r>
              <a:rPr lang="tr-TR" sz="2800" dirty="0" smtClean="0">
                <a:solidFill>
                  <a:schemeClr val="bg1"/>
                </a:solidFill>
              </a:rPr>
              <a:t>Nitelikli yatırımcı kaydı</a:t>
            </a:r>
            <a:endParaRPr lang="tr-TR" sz="2800" dirty="0">
              <a:solidFill>
                <a:schemeClr val="bg1"/>
              </a:solidFill>
            </a:endParaRPr>
          </a:p>
        </p:txBody>
      </p:sp>
      <p:sp>
        <p:nvSpPr>
          <p:cNvPr id="7" name="Slide Number Placeholder 6"/>
          <p:cNvSpPr>
            <a:spLocks noGrp="1"/>
          </p:cNvSpPr>
          <p:nvPr>
            <p:ph type="sldNum" sz="quarter" idx="12"/>
          </p:nvPr>
        </p:nvSpPr>
        <p:spPr/>
        <p:txBody>
          <a:bodyPr/>
          <a:lstStyle/>
          <a:p>
            <a:fld id="{5A29C81E-DB07-49D9-93E0-7CE6D7723F7F}" type="slidenum">
              <a:rPr lang="tr-TR" smtClean="0"/>
              <a:t>5</a:t>
            </a:fld>
            <a:endParaRPr lang="tr-TR"/>
          </a:p>
        </p:txBody>
      </p:sp>
    </p:spTree>
    <p:extLst>
      <p:ext uri="{BB962C8B-B14F-4D97-AF65-F5344CB8AC3E}">
        <p14:creationId xmlns:p14="http://schemas.microsoft.com/office/powerpoint/2010/main" val="13805976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611560" y="92853"/>
            <a:ext cx="3580980" cy="671851"/>
          </a:xfrm>
          <a:prstGeom prst="rect">
            <a:avLst/>
          </a:prstGeom>
          <a:noFill/>
        </p:spPr>
        <p:txBody>
          <a:bodyPr wrap="none" rtlCol="0">
            <a:spAutoFit/>
          </a:bodyPr>
          <a:lstStyle/>
          <a:p>
            <a:pPr>
              <a:lnSpc>
                <a:spcPct val="150000"/>
              </a:lnSpc>
            </a:pPr>
            <a:r>
              <a:rPr lang="tr-TR" sz="2800" dirty="0" smtClean="0">
                <a:solidFill>
                  <a:schemeClr val="bg1"/>
                </a:solidFill>
              </a:rPr>
              <a:t>Özel Pazar Nasıl İşliyor?</a:t>
            </a:r>
            <a:endParaRPr lang="tr-TR" sz="2800" dirty="0">
              <a:solidFill>
                <a:schemeClr val="bg1"/>
              </a:solidFill>
            </a:endParaRPr>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052736"/>
            <a:ext cx="8635305" cy="2693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ounded Rectangle 1"/>
          <p:cNvSpPr/>
          <p:nvPr/>
        </p:nvSpPr>
        <p:spPr>
          <a:xfrm>
            <a:off x="251520" y="3933056"/>
            <a:ext cx="2150530" cy="21602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Size uygun yatırımcıların listelendiği Öneri Listesi’nden ya da kapsamlı Arama Motorundan yatırımcıları bulun.</a:t>
            </a:r>
            <a:endParaRPr lang="tr-TR" dirty="0"/>
          </a:p>
        </p:txBody>
      </p:sp>
      <p:sp>
        <p:nvSpPr>
          <p:cNvPr id="7" name="Rounded Rectangle 6"/>
          <p:cNvSpPr/>
          <p:nvPr/>
        </p:nvSpPr>
        <p:spPr>
          <a:xfrm>
            <a:off x="2555776" y="3933056"/>
            <a:ext cx="4032448" cy="21602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Yatırımcılara ilgi bildirimi göndererek ya da gelen ilgi bildirimlerini kabul ederek eşleşin, Yetkili alıcı/satıcı olun. </a:t>
            </a:r>
            <a:r>
              <a:rPr lang="tr-TR" dirty="0"/>
              <a:t>Yetkili alıcı ve satıcılar bir birlerinin </a:t>
            </a:r>
            <a:r>
              <a:rPr lang="tr-TR" dirty="0" smtClean="0"/>
              <a:t>bir </a:t>
            </a:r>
            <a:r>
              <a:rPr lang="tr-TR" dirty="0"/>
              <a:t>çok bilgisine erişim sağlıyor, birbirileri ile Görüşme Odası uygulaması başlatabiliyor, </a:t>
            </a:r>
            <a:r>
              <a:rPr lang="tr-TR" dirty="0" smtClean="0"/>
              <a:t>Likidite Programlarına </a:t>
            </a:r>
            <a:r>
              <a:rPr lang="tr-TR" dirty="0"/>
              <a:t>katılım sağlayabiliyor.</a:t>
            </a:r>
          </a:p>
        </p:txBody>
      </p:sp>
      <p:sp>
        <p:nvSpPr>
          <p:cNvPr id="8" name="Rounded Rectangle 7"/>
          <p:cNvSpPr/>
          <p:nvPr/>
        </p:nvSpPr>
        <p:spPr>
          <a:xfrm>
            <a:off x="6736295" y="3933056"/>
            <a:ext cx="2150530" cy="21602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Güvenli Görüşme odalarında belge paylaşın, görüşün ve anlaşın. Anlaşmanızı Özel Pazar’a bildirin. Pay defterinizi güncelleyin.</a:t>
            </a:r>
            <a:endParaRPr lang="tr-TR" dirty="0"/>
          </a:p>
        </p:txBody>
      </p:sp>
      <p:sp>
        <p:nvSpPr>
          <p:cNvPr id="3" name="Slide Number Placeholder 2"/>
          <p:cNvSpPr>
            <a:spLocks noGrp="1"/>
          </p:cNvSpPr>
          <p:nvPr>
            <p:ph type="sldNum" sz="quarter" idx="12"/>
          </p:nvPr>
        </p:nvSpPr>
        <p:spPr/>
        <p:txBody>
          <a:bodyPr/>
          <a:lstStyle/>
          <a:p>
            <a:fld id="{5A29C81E-DB07-49D9-93E0-7CE6D7723F7F}" type="slidenum">
              <a:rPr lang="tr-TR" smtClean="0"/>
              <a:t>6</a:t>
            </a:fld>
            <a:endParaRPr lang="tr-TR"/>
          </a:p>
        </p:txBody>
      </p:sp>
    </p:spTree>
    <p:extLst>
      <p:ext uri="{BB962C8B-B14F-4D97-AF65-F5344CB8AC3E}">
        <p14:creationId xmlns:p14="http://schemas.microsoft.com/office/powerpoint/2010/main" val="40586907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611560" y="92853"/>
            <a:ext cx="5200334" cy="738664"/>
          </a:xfrm>
          <a:prstGeom prst="rect">
            <a:avLst/>
          </a:prstGeom>
          <a:noFill/>
        </p:spPr>
        <p:txBody>
          <a:bodyPr wrap="none" rtlCol="0">
            <a:spAutoFit/>
          </a:bodyPr>
          <a:lstStyle/>
          <a:p>
            <a:pPr>
              <a:lnSpc>
                <a:spcPct val="150000"/>
              </a:lnSpc>
            </a:pPr>
            <a:r>
              <a:rPr lang="tr-TR" sz="2800" dirty="0" smtClean="0">
                <a:solidFill>
                  <a:schemeClr val="bg1"/>
                </a:solidFill>
              </a:rPr>
              <a:t>Kademeli ve güvenli bilgi paylaşımı</a:t>
            </a:r>
            <a:endParaRPr lang="tr-TR" sz="2800" dirty="0">
              <a:solidFill>
                <a:schemeClr val="bg1"/>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786440831"/>
              </p:ext>
            </p:extLst>
          </p:nvPr>
        </p:nvGraphicFramePr>
        <p:xfrm>
          <a:off x="-3" y="1069816"/>
          <a:ext cx="9143999" cy="3931920"/>
        </p:xfrm>
        <a:graphic>
          <a:graphicData uri="http://schemas.openxmlformats.org/drawingml/2006/table">
            <a:tbl>
              <a:tblPr firstRow="1" bandRow="1">
                <a:tableStyleId>{5C22544A-7EE6-4342-B048-85BDC9FD1C3A}</a:tableStyleId>
              </a:tblPr>
              <a:tblGrid>
                <a:gridCol w="425302"/>
                <a:gridCol w="3138589"/>
                <a:gridCol w="3168352"/>
                <a:gridCol w="2411756"/>
              </a:tblGrid>
              <a:tr h="648072">
                <a:tc>
                  <a:txBody>
                    <a:bodyPr/>
                    <a:lstStyle/>
                    <a:p>
                      <a:endParaRPr lang="tr-TR"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600" dirty="0" smtClean="0"/>
                        <a:t>Eşleşme Öncesi Tüm Üyelerle 1. Seviye Bilgi Paylaşımı</a:t>
                      </a:r>
                      <a:endParaRPr lang="tr-TR" sz="16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600" dirty="0" smtClean="0"/>
                        <a:t>Yetkili Alıcı ve Satıcılar için 2. Seviye Bilgi Paylaşımı</a:t>
                      </a:r>
                      <a:endParaRPr lang="tr-TR" sz="16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600" dirty="0" smtClean="0"/>
                        <a:t>Görüşme Odalarında Güvenli İletişim ve Doküman Paylaşımı</a:t>
                      </a:r>
                    </a:p>
                  </a:txBody>
                  <a:tcPr anchor="ctr"/>
                </a:tc>
              </a:tr>
              <a:tr h="1464162">
                <a:tc>
                  <a:txBody>
                    <a:bodyPr/>
                    <a:lstStyle/>
                    <a:p>
                      <a:pPr algn="ctr"/>
                      <a:r>
                        <a:rPr lang="tr-TR" sz="1600" dirty="0" smtClean="0"/>
                        <a:t>Şirketler</a:t>
                      </a:r>
                      <a:endParaRPr lang="tr-TR" sz="1600" dirty="0"/>
                    </a:p>
                  </a:txBody>
                  <a:tcPr vert="vert270" anchor="ctr"/>
                </a:tc>
                <a:tc>
                  <a:txBody>
                    <a:bodyPr/>
                    <a:lstStyle/>
                    <a:p>
                      <a:r>
                        <a:rPr lang="tr-TR" sz="1600" dirty="0" smtClean="0"/>
                        <a:t>Sektör, faaliyet konusu, ülke bilgileri, varsa aralık olarak mali bilgileri, yatırımcılarda aradıkları özellikler, değerleme raporu olup olmadığı, teklif ettikleri ortaklık oranı ve talep ettikleri tutar bilgileri</a:t>
                      </a:r>
                      <a:endParaRPr lang="tr-TR" sz="1600" dirty="0"/>
                    </a:p>
                  </a:txBody>
                  <a:tcPr/>
                </a:tc>
                <a:tc>
                  <a:txBody>
                    <a:bodyPr/>
                    <a:lstStyle/>
                    <a:p>
                      <a:r>
                        <a:rPr lang="tr-TR" sz="1600" dirty="0" smtClean="0"/>
                        <a:t>İletişim bilgileri, ortaklık yapısı ve satışa çıkarılan pay tutarı bilgileri, oranı ve talep ettikleri tutar, kurucu ortak ve yöneticileri tanıtıcı bilgi, mali tablolar, varsa girişimci iş planı ve değerleme raporları, </a:t>
                      </a:r>
                    </a:p>
                  </a:txBody>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600" kern="1200" dirty="0" smtClean="0">
                          <a:solidFill>
                            <a:schemeClr val="dk1"/>
                          </a:solidFill>
                          <a:latin typeface="+mn-lt"/>
                          <a:ea typeface="+mn-ea"/>
                          <a:cs typeface="+mn-cs"/>
                        </a:rPr>
                        <a:t>Anlık doküman paylaşımı, yazılı, görüntülü ve sesli mesajlaşma hizmetleri bulunmaktadır. Tarafların görüşme odası kayıtları güvenli ortamda kriptolanarak saklanır. Kapsamlı ve kullanışlı bir doküman yönetimi uygulaması ile yetkili alıcı ve satıcılar belge paylaşımı yapabilir. </a:t>
                      </a:r>
                    </a:p>
                  </a:txBody>
                  <a:tcPr anchor="ctr"/>
                </a:tc>
              </a:tr>
              <a:tr h="1464162">
                <a:tc>
                  <a:txBody>
                    <a:bodyPr/>
                    <a:lstStyle/>
                    <a:p>
                      <a:pPr algn="ctr"/>
                      <a:r>
                        <a:rPr lang="tr-TR" sz="1600" dirty="0" smtClean="0"/>
                        <a:t>Yatırımcılar</a:t>
                      </a:r>
                      <a:endParaRPr lang="tr-TR" sz="1600" dirty="0"/>
                    </a:p>
                  </a:txBody>
                  <a:tcPr vert="vert27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600" kern="1200" dirty="0" smtClean="0">
                          <a:solidFill>
                            <a:schemeClr val="dk1"/>
                          </a:solidFill>
                          <a:latin typeface="+mn-lt"/>
                          <a:ea typeface="+mn-ea"/>
                          <a:cs typeface="+mn-cs"/>
                        </a:rPr>
                        <a:t>Yatırımcı tipi, ülke, aralık olarak yatırım tutarı bilgileri, şirketlerde aradıkları özellikler, ilgi duydukları sektörler ve uzmanlık sağlayabilecekleri alanlar, tanıtıcı özet bilgileri</a:t>
                      </a:r>
                      <a:endParaRPr lang="tr-TR" sz="1600" kern="1200" dirty="0">
                        <a:solidFill>
                          <a:schemeClr val="dk1"/>
                        </a:solidFill>
                        <a:latin typeface="+mn-lt"/>
                        <a:ea typeface="+mn-ea"/>
                        <a:cs typeface="+mn-cs"/>
                      </a:endParaRPr>
                    </a:p>
                  </a:txBody>
                  <a:tcPr/>
                </a:tc>
                <a:tc>
                  <a:txBody>
                    <a:bodyPr/>
                    <a:lstStyle/>
                    <a:p>
                      <a:r>
                        <a:rPr lang="tr-TR" sz="1600" dirty="0" smtClean="0"/>
                        <a:t>İletişim bilgileri, kayıt dokümanları</a:t>
                      </a:r>
                      <a:endParaRPr lang="tr-TR" sz="1600" dirty="0"/>
                    </a:p>
                  </a:txBody>
                  <a:tcPr/>
                </a:tc>
                <a:tc vMerge="1">
                  <a:txBody>
                    <a:bodyPr/>
                    <a:lstStyle/>
                    <a:p>
                      <a:endParaRPr lang="tr-TR" dirty="0"/>
                    </a:p>
                  </a:txBody>
                  <a:tcPr/>
                </a:tc>
              </a:tr>
            </a:tbl>
          </a:graphicData>
        </a:graphic>
      </p:graphicFrame>
      <p:sp>
        <p:nvSpPr>
          <p:cNvPr id="11" name="Round Diagonal Corner Rectangle 10"/>
          <p:cNvSpPr/>
          <p:nvPr/>
        </p:nvSpPr>
        <p:spPr>
          <a:xfrm>
            <a:off x="323528" y="5373216"/>
            <a:ext cx="8568952" cy="432048"/>
          </a:xfrm>
          <a:prstGeom prst="round2DiagRect">
            <a:avLst/>
          </a:prstGeom>
          <a:solidFill>
            <a:srgbClr val="EE681E"/>
          </a:solidFill>
          <a:ln>
            <a:noFill/>
          </a:ln>
          <a:effectLst>
            <a:outerShdw blurRad="76200" dir="18900000" sy="23000" kx="-1200000" algn="bl" rotWithShape="0">
              <a:prstClr val="black">
                <a:alpha val="20000"/>
              </a:prstClr>
            </a:outerShdw>
            <a:reflection blurRad="6350" stA="52000" endA="300" endPos="3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1600" dirty="0"/>
              <a:t>Üyeler isim veya unvanlarını 1. seviyede gizleyerek, sadece yetkili alıcı veya satıcılarına gösterebilirler.</a:t>
            </a:r>
          </a:p>
        </p:txBody>
      </p:sp>
      <p:sp>
        <p:nvSpPr>
          <p:cNvPr id="2" name="Slide Number Placeholder 1"/>
          <p:cNvSpPr>
            <a:spLocks noGrp="1"/>
          </p:cNvSpPr>
          <p:nvPr>
            <p:ph type="sldNum" sz="quarter" idx="12"/>
          </p:nvPr>
        </p:nvSpPr>
        <p:spPr/>
        <p:txBody>
          <a:bodyPr/>
          <a:lstStyle/>
          <a:p>
            <a:fld id="{5A29C81E-DB07-49D9-93E0-7CE6D7723F7F}" type="slidenum">
              <a:rPr lang="tr-TR" smtClean="0"/>
              <a:t>7</a:t>
            </a:fld>
            <a:endParaRPr lang="tr-TR"/>
          </a:p>
        </p:txBody>
      </p:sp>
    </p:spTree>
    <p:extLst>
      <p:ext uri="{BB962C8B-B14F-4D97-AF65-F5344CB8AC3E}">
        <p14:creationId xmlns:p14="http://schemas.microsoft.com/office/powerpoint/2010/main" val="16717827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611560" y="260648"/>
            <a:ext cx="5935343" cy="523220"/>
          </a:xfrm>
          <a:prstGeom prst="rect">
            <a:avLst/>
          </a:prstGeom>
          <a:noFill/>
        </p:spPr>
        <p:txBody>
          <a:bodyPr wrap="none" rtlCol="0">
            <a:spAutoFit/>
          </a:bodyPr>
          <a:lstStyle/>
          <a:p>
            <a:r>
              <a:rPr lang="tr-TR" sz="2800" dirty="0" smtClean="0">
                <a:solidFill>
                  <a:schemeClr val="bg1"/>
                </a:solidFill>
              </a:rPr>
              <a:t>Şirketlere sunulan avantaj ve hizmetler</a:t>
            </a:r>
          </a:p>
        </p:txBody>
      </p:sp>
      <p:sp>
        <p:nvSpPr>
          <p:cNvPr id="2" name="Rectangle 1"/>
          <p:cNvSpPr/>
          <p:nvPr/>
        </p:nvSpPr>
        <p:spPr>
          <a:xfrm>
            <a:off x="321554" y="1052736"/>
            <a:ext cx="8642933" cy="5191165"/>
          </a:xfrm>
          <a:prstGeom prst="rect">
            <a:avLst/>
          </a:prstGeom>
        </p:spPr>
        <p:txBody>
          <a:bodyPr wrap="square">
            <a:spAutoFit/>
          </a:bodyPr>
          <a:lstStyle/>
          <a:p>
            <a:pPr marL="285750" indent="-285750">
              <a:spcAft>
                <a:spcPts val="400"/>
              </a:spcAft>
              <a:buFont typeface="Arial" pitchFamily="34" charset="0"/>
              <a:buChar char="•"/>
            </a:pPr>
            <a:r>
              <a:rPr lang="tr-TR" sz="1600" dirty="0" smtClean="0"/>
              <a:t>Sermaye artırımı yoluyla yeni yatırımlar için </a:t>
            </a:r>
            <a:r>
              <a:rPr lang="tr-TR" sz="1600" dirty="0" smtClean="0">
                <a:solidFill>
                  <a:srgbClr val="FF0000"/>
                </a:solidFill>
              </a:rPr>
              <a:t>finansman sağlama </a:t>
            </a:r>
            <a:r>
              <a:rPr lang="tr-TR" sz="1600" dirty="0" smtClean="0"/>
              <a:t>imkânı</a:t>
            </a:r>
          </a:p>
          <a:p>
            <a:pPr marL="285750" indent="-285750">
              <a:spcAft>
                <a:spcPts val="400"/>
              </a:spcAft>
              <a:buFont typeface="Arial" pitchFamily="34" charset="0"/>
              <a:buChar char="•"/>
            </a:pPr>
            <a:r>
              <a:rPr lang="tr-TR" sz="1600" dirty="0"/>
              <a:t>Mevcut payların satışı ile </a:t>
            </a:r>
            <a:r>
              <a:rPr lang="tr-TR" sz="1600" dirty="0">
                <a:solidFill>
                  <a:srgbClr val="FF0000"/>
                </a:solidFill>
              </a:rPr>
              <a:t>likidite sağlama </a:t>
            </a:r>
            <a:r>
              <a:rPr lang="tr-TR" sz="1600" dirty="0"/>
              <a:t>imkânı</a:t>
            </a:r>
          </a:p>
          <a:p>
            <a:pPr marL="285750" indent="-285750">
              <a:spcAft>
                <a:spcPts val="400"/>
              </a:spcAft>
              <a:buFont typeface="Arial" pitchFamily="34" charset="0"/>
              <a:buChar char="•"/>
            </a:pPr>
            <a:r>
              <a:rPr lang="tr-TR" sz="1600" dirty="0" smtClean="0">
                <a:solidFill>
                  <a:srgbClr val="FF0000"/>
                </a:solidFill>
              </a:rPr>
              <a:t>Sermaye </a:t>
            </a:r>
            <a:r>
              <a:rPr lang="tr-TR" sz="1600" dirty="0">
                <a:solidFill>
                  <a:srgbClr val="FF0000"/>
                </a:solidFill>
              </a:rPr>
              <a:t>Piyasası </a:t>
            </a:r>
            <a:r>
              <a:rPr lang="tr-TR" sz="1600" dirty="0" smtClean="0">
                <a:solidFill>
                  <a:srgbClr val="FF0000"/>
                </a:solidFill>
              </a:rPr>
              <a:t>Kurulu</a:t>
            </a:r>
            <a:r>
              <a:rPr lang="tr-TR" sz="1600" dirty="0" smtClean="0"/>
              <a:t>’nun kamuoyunu </a:t>
            </a:r>
            <a:r>
              <a:rPr lang="tr-TR" sz="1600" dirty="0"/>
              <a:t>bilgilendirme ve finansal raporlama </a:t>
            </a:r>
            <a:r>
              <a:rPr lang="tr-TR" sz="1600" dirty="0" smtClean="0"/>
              <a:t>gibi düzenlemelerine tâbi olmama </a:t>
            </a:r>
            <a:endParaRPr lang="tr-TR" sz="1600" dirty="0"/>
          </a:p>
          <a:p>
            <a:pPr marL="285750" indent="-285750">
              <a:spcAft>
                <a:spcPts val="400"/>
              </a:spcAft>
              <a:buFont typeface="Arial" pitchFamily="34" charset="0"/>
              <a:buChar char="•"/>
            </a:pPr>
            <a:r>
              <a:rPr lang="tr-TR" sz="1600" dirty="0"/>
              <a:t>İşlemlerin, ortaklık yapısının ve bilgi akışının </a:t>
            </a:r>
            <a:r>
              <a:rPr lang="tr-TR" sz="1600" dirty="0" smtClean="0">
                <a:solidFill>
                  <a:srgbClr val="FF0000"/>
                </a:solidFill>
              </a:rPr>
              <a:t>şirketlerin </a:t>
            </a:r>
            <a:r>
              <a:rPr lang="tr-TR" sz="1600" dirty="0">
                <a:solidFill>
                  <a:srgbClr val="FF0000"/>
                </a:solidFill>
              </a:rPr>
              <a:t>kontrolü</a:t>
            </a:r>
            <a:r>
              <a:rPr lang="tr-TR" sz="1600" dirty="0"/>
              <a:t>nde </a:t>
            </a:r>
            <a:r>
              <a:rPr lang="tr-TR" sz="1600" dirty="0" smtClean="0"/>
              <a:t>olması</a:t>
            </a:r>
          </a:p>
          <a:p>
            <a:pPr marL="285750" indent="-285750">
              <a:spcAft>
                <a:spcPts val="400"/>
              </a:spcAft>
              <a:buFont typeface="Arial" pitchFamily="34" charset="0"/>
              <a:buChar char="•"/>
            </a:pPr>
            <a:r>
              <a:rPr lang="tr-TR" sz="1600" dirty="0" smtClean="0"/>
              <a:t>Sadece </a:t>
            </a:r>
            <a:r>
              <a:rPr lang="tr-TR" sz="1600" dirty="0"/>
              <a:t>lisanslı </a:t>
            </a:r>
            <a:r>
              <a:rPr lang="tr-TR" sz="1600" dirty="0">
                <a:solidFill>
                  <a:srgbClr val="FF0000"/>
                </a:solidFill>
              </a:rPr>
              <a:t>melek yatırımcılar ile nitelikli yatırımcılar</a:t>
            </a:r>
            <a:r>
              <a:rPr lang="tr-TR" sz="1600" dirty="0"/>
              <a:t>a açık </a:t>
            </a:r>
            <a:r>
              <a:rPr lang="tr-TR" sz="1600" dirty="0" smtClean="0"/>
              <a:t>olma</a:t>
            </a:r>
            <a:endParaRPr lang="tr-TR" sz="1600" dirty="0"/>
          </a:p>
          <a:p>
            <a:pPr marL="285750" indent="-285750">
              <a:spcAft>
                <a:spcPts val="400"/>
              </a:spcAft>
              <a:buFont typeface="Arial" pitchFamily="34" charset="0"/>
              <a:buChar char="•"/>
            </a:pPr>
            <a:r>
              <a:rPr lang="tr-TR" sz="1600" dirty="0"/>
              <a:t>Girişimci </a:t>
            </a:r>
            <a:r>
              <a:rPr lang="tr-TR" sz="1600" dirty="0" smtClean="0"/>
              <a:t>ekosisteminin </a:t>
            </a:r>
            <a:r>
              <a:rPr lang="tr-TR" sz="1600" dirty="0"/>
              <a:t>tüm unsurlarını </a:t>
            </a:r>
            <a:r>
              <a:rPr lang="tr-TR" sz="1600" dirty="0" smtClean="0"/>
              <a:t>barındırma:</a:t>
            </a:r>
            <a:endParaRPr lang="tr-TR" sz="1600" dirty="0"/>
          </a:p>
          <a:p>
            <a:pPr marL="540000" lvl="2" indent="-252000">
              <a:spcAft>
                <a:spcPts val="400"/>
              </a:spcAft>
              <a:buFont typeface="Arial" pitchFamily="34" charset="0"/>
              <a:buChar char="•"/>
            </a:pPr>
            <a:r>
              <a:rPr lang="tr-TR" sz="1600" dirty="0"/>
              <a:t>Hukuki ve finansal konularda yardımcı hizmetler sunan Servis Sağlayıcı üyeler ve çözüm ortakları</a:t>
            </a:r>
          </a:p>
          <a:p>
            <a:pPr marL="540000" lvl="2" indent="-252000">
              <a:spcAft>
                <a:spcPts val="400"/>
              </a:spcAft>
              <a:buFont typeface="Arial" pitchFamily="34" charset="0"/>
              <a:buChar char="•"/>
            </a:pPr>
            <a:r>
              <a:rPr lang="tr-TR" sz="1600" dirty="0"/>
              <a:t>Likiditeyi artıran Aracı üyeler</a:t>
            </a:r>
          </a:p>
          <a:p>
            <a:pPr marL="285750" indent="-285750">
              <a:spcAft>
                <a:spcPts val="400"/>
              </a:spcAft>
              <a:buFont typeface="Arial" pitchFamily="34" charset="0"/>
              <a:buChar char="•"/>
            </a:pPr>
            <a:r>
              <a:rPr lang="tr-TR" sz="1600" dirty="0" smtClean="0"/>
              <a:t>Size uygun yatırımcıları bulan </a:t>
            </a:r>
            <a:r>
              <a:rPr lang="tr-TR" sz="1600" dirty="0" smtClean="0">
                <a:solidFill>
                  <a:srgbClr val="FF0000"/>
                </a:solidFill>
              </a:rPr>
              <a:t>Öneri Listesi </a:t>
            </a:r>
            <a:r>
              <a:rPr lang="tr-TR" sz="1600" dirty="0" smtClean="0"/>
              <a:t>ve istediğiniz </a:t>
            </a:r>
            <a:r>
              <a:rPr lang="tr-TR" sz="1600" dirty="0"/>
              <a:t>özellikte yatırımcıyı bulmanıza </a:t>
            </a:r>
            <a:r>
              <a:rPr lang="tr-TR" sz="1600" dirty="0" smtClean="0"/>
              <a:t>imkân </a:t>
            </a:r>
            <a:r>
              <a:rPr lang="tr-TR" sz="1600" dirty="0"/>
              <a:t>tanıyan </a:t>
            </a:r>
            <a:r>
              <a:rPr lang="tr-TR" sz="1600" dirty="0" smtClean="0">
                <a:solidFill>
                  <a:srgbClr val="FF0000"/>
                </a:solidFill>
              </a:rPr>
              <a:t>Arama Motoru</a:t>
            </a:r>
            <a:endParaRPr lang="tr-TR" sz="1600" dirty="0">
              <a:solidFill>
                <a:srgbClr val="FF0000"/>
              </a:solidFill>
            </a:endParaRPr>
          </a:p>
          <a:p>
            <a:pPr marL="285750" indent="-285750">
              <a:spcAft>
                <a:spcPts val="400"/>
              </a:spcAft>
              <a:buFont typeface="Arial" pitchFamily="34" charset="0"/>
              <a:buChar char="•"/>
            </a:pPr>
            <a:r>
              <a:rPr lang="tr-TR" sz="1600" dirty="0"/>
              <a:t>Yatırımcıya </a:t>
            </a:r>
            <a:r>
              <a:rPr lang="tr-TR" sz="1600" dirty="0" smtClean="0"/>
              <a:t>erişim </a:t>
            </a:r>
            <a:r>
              <a:rPr lang="tr-TR" sz="1600" dirty="0"/>
              <a:t>için şirket tarafından ilgi </a:t>
            </a:r>
            <a:r>
              <a:rPr lang="tr-TR" sz="1600" dirty="0" smtClean="0"/>
              <a:t>bildiriminde </a:t>
            </a:r>
            <a:r>
              <a:rPr lang="tr-TR" sz="1600" dirty="0"/>
              <a:t>bulunabilme </a:t>
            </a:r>
            <a:r>
              <a:rPr lang="tr-TR" sz="1600" dirty="0" smtClean="0"/>
              <a:t>imkânı</a:t>
            </a:r>
          </a:p>
          <a:p>
            <a:pPr marL="285750" indent="-285750">
              <a:spcAft>
                <a:spcPts val="400"/>
              </a:spcAft>
              <a:buFont typeface="Arial" pitchFamily="34" charset="0"/>
              <a:buChar char="•"/>
            </a:pPr>
            <a:r>
              <a:rPr lang="tr-TR" sz="1600" dirty="0" smtClean="0">
                <a:solidFill>
                  <a:srgbClr val="FF0000"/>
                </a:solidFill>
              </a:rPr>
              <a:t>Güvenli</a:t>
            </a:r>
            <a:r>
              <a:rPr lang="tr-TR" sz="1600" dirty="0" smtClean="0"/>
              <a:t> dosya paylaşımı ve iletişim için Veri ve Görüşme Odası</a:t>
            </a:r>
            <a:endParaRPr lang="tr-TR" sz="1600" dirty="0"/>
          </a:p>
          <a:p>
            <a:pPr marL="285750" indent="-285750">
              <a:spcAft>
                <a:spcPts val="400"/>
              </a:spcAft>
              <a:buFont typeface="Arial" pitchFamily="34" charset="0"/>
              <a:buChar char="•"/>
            </a:pPr>
            <a:r>
              <a:rPr lang="tr-TR" sz="1600" dirty="0"/>
              <a:t>Yatırımcılara belirlenen süre boyunca pay alım satımını önlemek amacıyla pay devir kısıtı (lock-up) süresi koyma imkânı </a:t>
            </a:r>
          </a:p>
          <a:p>
            <a:pPr marL="285750" indent="-285750">
              <a:spcAft>
                <a:spcPts val="400"/>
              </a:spcAft>
              <a:buFont typeface="Arial" pitchFamily="34" charset="0"/>
              <a:buChar char="•"/>
            </a:pPr>
            <a:r>
              <a:rPr lang="tr-TR" sz="1600" dirty="0" smtClean="0"/>
              <a:t>Bir </a:t>
            </a:r>
            <a:r>
              <a:rPr lang="tr-TR" sz="1600" dirty="0"/>
              <a:t>çok </a:t>
            </a:r>
            <a:r>
              <a:rPr lang="tr-TR" sz="1600" dirty="0" smtClean="0"/>
              <a:t>yatırımcı ya da şirkete aynı </a:t>
            </a:r>
            <a:r>
              <a:rPr lang="tr-TR" sz="1600" dirty="0"/>
              <a:t>anda pay </a:t>
            </a:r>
            <a:r>
              <a:rPr lang="tr-TR" sz="1600" dirty="0" smtClean="0"/>
              <a:t>alım-satım </a:t>
            </a:r>
            <a:r>
              <a:rPr lang="tr-TR" sz="1600" dirty="0"/>
              <a:t>ihalesi </a:t>
            </a:r>
            <a:r>
              <a:rPr lang="tr-TR" sz="1600" dirty="0" smtClean="0"/>
              <a:t>düzenlemek </a:t>
            </a:r>
            <a:r>
              <a:rPr lang="tr-TR" sz="1600" dirty="0"/>
              <a:t>için </a:t>
            </a:r>
            <a:r>
              <a:rPr lang="tr-TR" sz="1600" dirty="0" smtClean="0"/>
              <a:t>Likidite ve Alım Programları</a:t>
            </a:r>
            <a:endParaRPr lang="tr-TR" sz="1600" dirty="0"/>
          </a:p>
          <a:p>
            <a:pPr marL="285750" indent="-285750">
              <a:spcAft>
                <a:spcPts val="400"/>
              </a:spcAft>
              <a:buFont typeface="Arial" pitchFamily="34" charset="0"/>
              <a:buChar char="•"/>
            </a:pPr>
            <a:r>
              <a:rPr lang="tr-TR" sz="1600" dirty="0" smtClean="0"/>
              <a:t>Üye şirketlerin halka açılmaları durumunda kotasyon ücretlerinde indirim</a:t>
            </a:r>
            <a:endParaRPr lang="tr-TR" sz="1600" dirty="0"/>
          </a:p>
        </p:txBody>
      </p:sp>
      <p:sp>
        <p:nvSpPr>
          <p:cNvPr id="3" name="Slide Number Placeholder 2"/>
          <p:cNvSpPr>
            <a:spLocks noGrp="1"/>
          </p:cNvSpPr>
          <p:nvPr>
            <p:ph type="sldNum" sz="quarter" idx="12"/>
          </p:nvPr>
        </p:nvSpPr>
        <p:spPr/>
        <p:txBody>
          <a:bodyPr/>
          <a:lstStyle/>
          <a:p>
            <a:fld id="{5A29C81E-DB07-49D9-93E0-7CE6D7723F7F}" type="slidenum">
              <a:rPr lang="tr-TR" smtClean="0"/>
              <a:t>8</a:t>
            </a:fld>
            <a:endParaRPr lang="tr-TR"/>
          </a:p>
        </p:txBody>
      </p:sp>
    </p:spTree>
    <p:extLst>
      <p:ext uri="{BB962C8B-B14F-4D97-AF65-F5344CB8AC3E}">
        <p14:creationId xmlns:p14="http://schemas.microsoft.com/office/powerpoint/2010/main" val="14049616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611560" y="260648"/>
            <a:ext cx="6223948" cy="523220"/>
          </a:xfrm>
          <a:prstGeom prst="rect">
            <a:avLst/>
          </a:prstGeom>
          <a:noFill/>
        </p:spPr>
        <p:txBody>
          <a:bodyPr wrap="none" rtlCol="0">
            <a:spAutoFit/>
          </a:bodyPr>
          <a:lstStyle/>
          <a:p>
            <a:r>
              <a:rPr lang="tr-TR" sz="2800" dirty="0" smtClean="0">
                <a:solidFill>
                  <a:schemeClr val="bg1"/>
                </a:solidFill>
              </a:rPr>
              <a:t>Yatırımcılara sunulan avantaj ve hizmetler</a:t>
            </a:r>
          </a:p>
        </p:txBody>
      </p:sp>
      <p:sp>
        <p:nvSpPr>
          <p:cNvPr id="2" name="Rectangle 1"/>
          <p:cNvSpPr/>
          <p:nvPr/>
        </p:nvSpPr>
        <p:spPr>
          <a:xfrm>
            <a:off x="321554" y="1052736"/>
            <a:ext cx="8642933" cy="5139869"/>
          </a:xfrm>
          <a:prstGeom prst="rect">
            <a:avLst/>
          </a:prstGeom>
        </p:spPr>
        <p:txBody>
          <a:bodyPr wrap="square">
            <a:spAutoFit/>
          </a:bodyPr>
          <a:lstStyle/>
          <a:p>
            <a:pPr marL="285750" indent="-285750">
              <a:spcAft>
                <a:spcPts val="400"/>
              </a:spcAft>
              <a:buFont typeface="Arial" pitchFamily="34" charset="0"/>
              <a:buChar char="•"/>
            </a:pPr>
            <a:r>
              <a:rPr lang="tr-TR" sz="1600" dirty="0"/>
              <a:t>Daha önce alınmış olan payları satarak </a:t>
            </a:r>
            <a:r>
              <a:rPr lang="tr-TR" sz="1600" dirty="0">
                <a:solidFill>
                  <a:srgbClr val="FF0000"/>
                </a:solidFill>
              </a:rPr>
              <a:t>likide etme </a:t>
            </a:r>
            <a:r>
              <a:rPr lang="tr-TR" sz="1600" dirty="0"/>
              <a:t>imkânı</a:t>
            </a:r>
          </a:p>
          <a:p>
            <a:pPr marL="285750" indent="-285750">
              <a:spcAft>
                <a:spcPts val="400"/>
              </a:spcAft>
              <a:buFont typeface="Arial" pitchFamily="34" charset="0"/>
              <a:buChar char="•"/>
            </a:pPr>
            <a:r>
              <a:rPr lang="tr-TR" sz="1600" dirty="0"/>
              <a:t>Üyelik </a:t>
            </a:r>
            <a:r>
              <a:rPr lang="tr-TR" sz="1600" dirty="0" smtClean="0"/>
              <a:t>öncesinde </a:t>
            </a:r>
            <a:r>
              <a:rPr lang="tr-TR" sz="1600" dirty="0" smtClean="0">
                <a:solidFill>
                  <a:srgbClr val="FF0000"/>
                </a:solidFill>
              </a:rPr>
              <a:t>Değerlendirme Komitesi </a:t>
            </a:r>
            <a:r>
              <a:rPr lang="tr-TR" sz="1600" dirty="0"/>
              <a:t>onayından geçmiş şirketlere erişim imkânı</a:t>
            </a:r>
          </a:p>
          <a:p>
            <a:pPr marL="285750" indent="-285750">
              <a:spcAft>
                <a:spcPts val="400"/>
              </a:spcAft>
              <a:buFont typeface="Arial" pitchFamily="34" charset="0"/>
              <a:buChar char="•"/>
            </a:pPr>
            <a:r>
              <a:rPr lang="tr-TR" sz="1600" dirty="0" smtClean="0">
                <a:solidFill>
                  <a:srgbClr val="FF0000"/>
                </a:solidFill>
              </a:rPr>
              <a:t>Büyüme potansiyeli</a:t>
            </a:r>
            <a:r>
              <a:rPr lang="tr-TR" sz="1600" dirty="0" smtClean="0"/>
              <a:t>ne sahip şirketlere uzun </a:t>
            </a:r>
            <a:r>
              <a:rPr lang="tr-TR" sz="1600" dirty="0"/>
              <a:t>vadeli yatırım imkânları</a:t>
            </a:r>
          </a:p>
          <a:p>
            <a:pPr marL="285750" indent="-285750">
              <a:spcAft>
                <a:spcPts val="400"/>
              </a:spcAft>
              <a:buFont typeface="Arial" pitchFamily="34" charset="0"/>
              <a:buChar char="•"/>
            </a:pPr>
            <a:r>
              <a:rPr lang="tr-TR" sz="1600" dirty="0"/>
              <a:t>GSYO ve GSYF yatırımları ile Bireysel Katılım Yatırımcıları için </a:t>
            </a:r>
            <a:r>
              <a:rPr lang="tr-TR" sz="1600" dirty="0">
                <a:solidFill>
                  <a:srgbClr val="FF0000"/>
                </a:solidFill>
              </a:rPr>
              <a:t>vergi istisnaları</a:t>
            </a:r>
          </a:p>
          <a:p>
            <a:pPr marL="285750" indent="-285750">
              <a:spcAft>
                <a:spcPts val="400"/>
              </a:spcAft>
              <a:buFont typeface="Arial" pitchFamily="34" charset="0"/>
              <a:buChar char="•"/>
            </a:pPr>
            <a:r>
              <a:rPr lang="tr-TR" sz="1600" dirty="0"/>
              <a:t>Sadece anonim şirket statüsünde bulunan, kuruluşundan itibaren </a:t>
            </a:r>
            <a:r>
              <a:rPr lang="tr-TR" sz="1600" dirty="0" smtClean="0"/>
              <a:t>en az 6 </a:t>
            </a:r>
            <a:r>
              <a:rPr lang="tr-TR" sz="1600" dirty="0"/>
              <a:t>ay geçmiş ve en az </a:t>
            </a:r>
            <a:r>
              <a:rPr lang="tr-TR" sz="1600" dirty="0" smtClean="0"/>
              <a:t>1 adet fatura </a:t>
            </a:r>
            <a:r>
              <a:rPr lang="tr-TR" sz="1600" dirty="0"/>
              <a:t>kesmiş Yeni </a:t>
            </a:r>
            <a:r>
              <a:rPr lang="tr-TR" sz="1600" dirty="0" smtClean="0"/>
              <a:t>Girişimler </a:t>
            </a:r>
            <a:r>
              <a:rPr lang="tr-TR" sz="1600" dirty="0"/>
              <a:t>ile en az </a:t>
            </a:r>
            <a:r>
              <a:rPr lang="tr-TR" sz="1600" dirty="0" smtClean="0"/>
              <a:t>2 </a:t>
            </a:r>
            <a:r>
              <a:rPr lang="tr-TR" sz="1600" dirty="0"/>
              <a:t>yıldır faaliyette olan, aktif ya da satış büyüklüğü 5 milyon TL’nin üstündeki Yükselen Girişimlere erişim </a:t>
            </a:r>
          </a:p>
          <a:p>
            <a:pPr marL="285750" indent="-285750">
              <a:spcAft>
                <a:spcPts val="400"/>
              </a:spcAft>
              <a:buFont typeface="Arial" pitchFamily="34" charset="0"/>
              <a:buChar char="•"/>
            </a:pPr>
            <a:r>
              <a:rPr lang="tr-TR" sz="1600" dirty="0"/>
              <a:t>Girişimci </a:t>
            </a:r>
            <a:r>
              <a:rPr lang="tr-TR" sz="1600" dirty="0" smtClean="0"/>
              <a:t>ekosisteminin </a:t>
            </a:r>
            <a:r>
              <a:rPr lang="tr-TR" sz="1600" dirty="0"/>
              <a:t>tüm unsurlarını barındırma:</a:t>
            </a:r>
          </a:p>
          <a:p>
            <a:pPr marL="540000" lvl="2" indent="-252000">
              <a:spcAft>
                <a:spcPts val="400"/>
              </a:spcAft>
              <a:buFont typeface="Arial" pitchFamily="34" charset="0"/>
              <a:buChar char="•"/>
            </a:pPr>
            <a:r>
              <a:rPr lang="tr-TR" sz="1600" dirty="0"/>
              <a:t>Hukuki ve finansal konularda yardımcı hizmetler sunan Servis Sağlayıcı üyeler ve çözüm ortakları</a:t>
            </a:r>
          </a:p>
          <a:p>
            <a:pPr marL="540000" lvl="2" indent="-252000">
              <a:spcAft>
                <a:spcPts val="400"/>
              </a:spcAft>
              <a:buFont typeface="Arial" pitchFamily="34" charset="0"/>
              <a:buChar char="•"/>
            </a:pPr>
            <a:r>
              <a:rPr lang="tr-TR" sz="1600" dirty="0"/>
              <a:t>Likiditeyi artıran Aracı üyeler</a:t>
            </a:r>
          </a:p>
          <a:p>
            <a:pPr marL="285750" indent="-285750">
              <a:spcAft>
                <a:spcPts val="400"/>
              </a:spcAft>
              <a:buFont typeface="Arial" pitchFamily="34" charset="0"/>
              <a:buChar char="•"/>
            </a:pPr>
            <a:r>
              <a:rPr lang="tr-TR" sz="1600" dirty="0"/>
              <a:t>Size uygun şirket ve şirket ortaklarını bulan </a:t>
            </a:r>
            <a:r>
              <a:rPr lang="tr-TR" sz="1600" dirty="0">
                <a:solidFill>
                  <a:srgbClr val="FF0000"/>
                </a:solidFill>
              </a:rPr>
              <a:t>Öneri Listesi </a:t>
            </a:r>
            <a:r>
              <a:rPr lang="tr-TR" sz="1600" dirty="0"/>
              <a:t>ve istediğiniz özellikte şirketleri bulmanıza imkân tanıyan </a:t>
            </a:r>
            <a:r>
              <a:rPr lang="tr-TR" sz="1600" dirty="0">
                <a:solidFill>
                  <a:srgbClr val="FF0000"/>
                </a:solidFill>
              </a:rPr>
              <a:t>Arama Motoru</a:t>
            </a:r>
          </a:p>
          <a:p>
            <a:pPr marL="285750" indent="-285750">
              <a:spcAft>
                <a:spcPts val="400"/>
              </a:spcAft>
              <a:buFont typeface="Arial" pitchFamily="34" charset="0"/>
              <a:buChar char="•"/>
            </a:pPr>
            <a:r>
              <a:rPr lang="tr-TR" sz="1600" dirty="0"/>
              <a:t>Şirketlere erişim için yatırımcı tarafından ilgi bilidiriminde bulunabilme imkânı</a:t>
            </a:r>
          </a:p>
          <a:p>
            <a:pPr marL="285750" indent="-285750">
              <a:spcAft>
                <a:spcPts val="400"/>
              </a:spcAft>
              <a:buFont typeface="Arial" pitchFamily="34" charset="0"/>
              <a:buChar char="•"/>
            </a:pPr>
            <a:r>
              <a:rPr lang="tr-TR" sz="1600" dirty="0"/>
              <a:t>Güvenli dosya paylaşımı ve iletişim için </a:t>
            </a:r>
            <a:r>
              <a:rPr lang="tr-TR" sz="1600" dirty="0">
                <a:solidFill>
                  <a:srgbClr val="FF0000"/>
                </a:solidFill>
              </a:rPr>
              <a:t>Veri ve Görüşme Odası</a:t>
            </a:r>
          </a:p>
          <a:p>
            <a:pPr marL="285750" indent="-285750">
              <a:spcAft>
                <a:spcPts val="400"/>
              </a:spcAft>
              <a:buFont typeface="Arial" pitchFamily="34" charset="0"/>
              <a:buChar char="•"/>
            </a:pPr>
            <a:r>
              <a:rPr lang="tr-TR" sz="1600" dirty="0"/>
              <a:t>Şirketlerin başka yatıorımcılarla sistem üzerinden görüşmelerini önlemek amacıyla münhasırlık süresi koyma imkânı </a:t>
            </a:r>
          </a:p>
          <a:p>
            <a:pPr marL="285750" indent="-285750">
              <a:spcAft>
                <a:spcPts val="400"/>
              </a:spcAft>
              <a:buFont typeface="Arial" pitchFamily="34" charset="0"/>
              <a:buChar char="•"/>
            </a:pPr>
            <a:r>
              <a:rPr lang="tr-TR" sz="1600" dirty="0"/>
              <a:t>Bir çok yatırımcı ya da şirkete aynı anda pay alım-satım ihalesi düzenlemek için Likidite ve Alım  Programları</a:t>
            </a:r>
          </a:p>
        </p:txBody>
      </p:sp>
      <p:sp>
        <p:nvSpPr>
          <p:cNvPr id="3" name="Slide Number Placeholder 2"/>
          <p:cNvSpPr>
            <a:spLocks noGrp="1"/>
          </p:cNvSpPr>
          <p:nvPr>
            <p:ph type="sldNum" sz="quarter" idx="12"/>
          </p:nvPr>
        </p:nvSpPr>
        <p:spPr/>
        <p:txBody>
          <a:bodyPr/>
          <a:lstStyle/>
          <a:p>
            <a:fld id="{5A29C81E-DB07-49D9-93E0-7CE6D7723F7F}" type="slidenum">
              <a:rPr lang="tr-TR" smtClean="0"/>
              <a:t>9</a:t>
            </a:fld>
            <a:endParaRPr lang="tr-TR"/>
          </a:p>
        </p:txBody>
      </p:sp>
    </p:spTree>
    <p:extLst>
      <p:ext uri="{BB962C8B-B14F-4D97-AF65-F5344CB8AC3E}">
        <p14:creationId xmlns:p14="http://schemas.microsoft.com/office/powerpoint/2010/main" val="388793731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811</TotalTime>
  <Words>1239</Words>
  <Application>Microsoft Office PowerPoint</Application>
  <PresentationFormat>On-screen Show (4:3)</PresentationFormat>
  <Paragraphs>168</Paragraphs>
  <Slides>12</Slides>
  <Notes>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abdurrahmank</dc:creator>
  <cp:lastModifiedBy>Sema Çelik</cp:lastModifiedBy>
  <cp:revision>69</cp:revision>
  <dcterms:created xsi:type="dcterms:W3CDTF">2014-09-02T08:09:53Z</dcterms:created>
  <dcterms:modified xsi:type="dcterms:W3CDTF">2014-12-03T14:06:09Z</dcterms:modified>
</cp:coreProperties>
</file>